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72.xml" ContentType="application/vnd.openxmlformats-officedocument.presentationml.tags+xml"/>
  <Override PartName="/ppt/notesSlides/notesSlide1.xml" ContentType="application/vnd.openxmlformats-officedocument.presentationml.notesSlide+xml"/>
  <Override PartName="/ppt/tags/tag73.xml" ContentType="application/vnd.openxmlformats-officedocument.presentationml.tags+xml"/>
  <Override PartName="/ppt/notesSlides/notesSlide2.xml" ContentType="application/vnd.openxmlformats-officedocument.presentationml.notesSlide+xml"/>
  <Override PartName="/ppt/tags/tag74.xml" ContentType="application/vnd.openxmlformats-officedocument.presentationml.tags+xml"/>
  <Override PartName="/ppt/notesSlides/notesSlide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6.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0"/>
  </p:notesMasterIdLst>
  <p:handoutMasterIdLst>
    <p:handoutMasterId r:id="rId31"/>
  </p:handoutMasterIdLst>
  <p:sldIdLst>
    <p:sldId id="409" r:id="rId3"/>
    <p:sldId id="410" r:id="rId4"/>
    <p:sldId id="411" r:id="rId5"/>
    <p:sldId id="427" r:id="rId6"/>
    <p:sldId id="417" r:id="rId7"/>
    <p:sldId id="416" r:id="rId8"/>
    <p:sldId id="418" r:id="rId9"/>
    <p:sldId id="423" r:id="rId10"/>
    <p:sldId id="419" r:id="rId11"/>
    <p:sldId id="422" r:id="rId12"/>
    <p:sldId id="428" r:id="rId13"/>
    <p:sldId id="448" r:id="rId14"/>
    <p:sldId id="440" r:id="rId15"/>
    <p:sldId id="442" r:id="rId16"/>
    <p:sldId id="441" r:id="rId17"/>
    <p:sldId id="443" r:id="rId18"/>
    <p:sldId id="447" r:id="rId19"/>
    <p:sldId id="444" r:id="rId20"/>
    <p:sldId id="445" r:id="rId21"/>
    <p:sldId id="446" r:id="rId22"/>
    <p:sldId id="432" r:id="rId23"/>
    <p:sldId id="449" r:id="rId24"/>
    <p:sldId id="439" r:id="rId25"/>
    <p:sldId id="425" r:id="rId26"/>
    <p:sldId id="437" r:id="rId27"/>
    <p:sldId id="434" r:id="rId28"/>
    <p:sldId id="415" r:id="rId29"/>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8" userDrawn="1">
          <p15:clr>
            <a:srgbClr val="A4A3A4"/>
          </p15:clr>
        </p15:guide>
        <p15:guide id="2" pos="383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4875"/>
    <a:srgbClr val="7998CC"/>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43"/>
      </p:cViewPr>
      <p:guideLst>
        <p:guide orient="horz" pos="2168"/>
        <p:guide pos="3837"/>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字魂58号-创中黑" panose="00000500000000000000" charset="-122"/>
              <a:ea typeface="字魂58号-创中黑" panose="00000500000000000000" charset="-122"/>
              <a:cs typeface="字魂58号-创中黑"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字魂58号-创中黑" panose="00000500000000000000" charset="-122"/>
              </a:rPr>
              <a:t>2024/7/15</a:t>
            </a:fld>
            <a:endParaRPr lang="zh-CN" altLang="en-US">
              <a:ea typeface="字魂58号-创中黑"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字魂58号-创中黑" panose="00000500000000000000" charset="-122"/>
              <a:ea typeface="字魂58号-创中黑" panose="00000500000000000000" charset="-122"/>
              <a:cs typeface="字魂58号-创中黑"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字魂58号-创中黑" panose="00000500000000000000" charset="-122"/>
              </a:rPr>
              <a:t>‹#›</a:t>
            </a:fld>
            <a:endParaRPr lang="zh-CN" altLang="en-US">
              <a:ea typeface="字魂58号-创中黑" panose="0000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8号-创中黑" panose="00000500000000000000" charset="-122"/>
                <a:ea typeface="字魂58号-创中黑" panose="00000500000000000000" charset="-122"/>
                <a:cs typeface="字魂58号-创中黑"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8号-创中黑" panose="00000500000000000000" charset="-122"/>
                <a:ea typeface="字魂58号-创中黑" panose="00000500000000000000" charset="-122"/>
                <a:cs typeface="字魂58号-创中黑" panose="00000500000000000000" charset="-122"/>
              </a:defRPr>
            </a:lvl1pPr>
          </a:lstStyle>
          <a:p>
            <a:fld id="{D2A48B96-639E-45A3-A0BA-2464DFDB1FAA}" type="datetimeFigureOut">
              <a:rPr lang="zh-CN" altLang="en-US" smtClean="0"/>
              <a:t>2024/7/15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8号-创中黑" panose="00000500000000000000" charset="-122"/>
                <a:ea typeface="字魂58号-创中黑" panose="00000500000000000000" charset="-122"/>
                <a:cs typeface="字魂58号-创中黑"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8号-创中黑" panose="00000500000000000000" charset="-122"/>
                <a:ea typeface="字魂58号-创中黑" panose="00000500000000000000" charset="-122"/>
                <a:cs typeface="字魂58号-创中黑" panose="000005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1pPr>
    <a:lvl2pPr marL="4572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2pPr>
    <a:lvl3pPr marL="9144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3pPr>
    <a:lvl4pPr marL="13716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4pPr>
    <a:lvl5pPr marL="1828800" algn="l" defTabSz="914400" rtl="0" eaLnBrk="1" latinLnBrk="0" hangingPunct="1">
      <a:defRPr sz="1200" kern="1200">
        <a:solidFill>
          <a:schemeClr val="tx1"/>
        </a:solidFill>
        <a:latin typeface="字魂58号-创中黑" panose="00000500000000000000" charset="-122"/>
        <a:ea typeface="字魂58号-创中黑" panose="00000500000000000000" charset="-122"/>
        <a:cs typeface="字魂58号-创中黑"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1.xml"/><Relationship Id="rId4" Type="http://schemas.openxmlformats.org/officeDocument/2006/relationships/tags" Target="../tags/tag66.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Master" Target="../slideMasters/slideMaster1.xml"/><Relationship Id="rId5" Type="http://schemas.openxmlformats.org/officeDocument/2006/relationships/tags" Target="../tags/tag71.xml"/><Relationship Id="rId4" Type="http://schemas.openxmlformats.org/officeDocument/2006/relationships/tags" Target="../tags/tag7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hyperlink" Target="http://www.1ppt.com/moban/" TargetMode="External"/><Relationship Id="rId4" Type="http://schemas.openxmlformats.org/officeDocument/2006/relationships/tags" Target="../tags/tag40.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slideMaster" Target="../slideMasters/slideMaster1.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2024/7/15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advClick="0" advTm="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advClick="0"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advClick="0"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2024/7/15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a:t>单击此处编辑母版文本样式</a:t>
            </a:r>
          </a:p>
        </p:txBody>
      </p:sp>
    </p:spTree>
  </p:cSld>
  <p:clrMapOvr>
    <a:masterClrMapping/>
  </p:clrMapOvr>
  <p:transition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2024/7/15</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2024/7/15</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advClick="0" advTm="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2024/7/15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advClick="0"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2024/7/15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transition advClick="0"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2024/7/15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transition advClick="0"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2024/7/15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11" name="TextBox 3"/>
          <p:cNvSpPr txBox="1"/>
          <p:nvPr userDrawn="1"/>
        </p:nvSpPr>
        <p:spPr>
          <a:xfrm>
            <a:off x="1615605" y="6739570"/>
            <a:ext cx="1800200" cy="118430"/>
          </a:xfrm>
          <a:prstGeom prst="rect">
            <a:avLst/>
          </a:prstGeom>
          <a:noFill/>
        </p:spPr>
        <p:txBody>
          <a:bodyPr wrap="square" rtlCol="0">
            <a:spAutoFit/>
          </a:bodyPr>
          <a:lstStyle/>
          <a:p>
            <a:pPr>
              <a:lnSpc>
                <a:spcPct val="200000"/>
              </a:lnSpc>
            </a:pPr>
            <a:r>
              <a:rPr lang="en-US" altLang="zh-CN" sz="100">
                <a:solidFill>
                  <a:prstClr val="black"/>
                </a:solidFill>
                <a:latin typeface="微软雅黑" panose="020B0503020204020204" pitchFamily="34" charset="-122"/>
                <a:ea typeface="微软雅黑" panose="020B0503020204020204" pitchFamily="34" charset="-122"/>
                <a:hlinkClick r:id="rId10"/>
              </a:rPr>
              <a:t>PPT</a:t>
            </a:r>
            <a:r>
              <a:rPr lang="zh-CN" altLang="en-US" sz="100">
                <a:solidFill>
                  <a:prstClr val="black"/>
                </a:solidFill>
                <a:latin typeface="微软雅黑" panose="020B0503020204020204" pitchFamily="34" charset="-122"/>
                <a:ea typeface="微软雅黑" panose="020B0503020204020204" pitchFamily="34" charset="-122"/>
                <a:hlinkClick r:id="rId10"/>
              </a:rPr>
              <a:t>模板</a:t>
            </a:r>
            <a:r>
              <a:rPr lang="zh-CN" altLang="en-US" sz="100">
                <a:solidFill>
                  <a:prstClr val="black"/>
                </a:solidFill>
                <a:latin typeface="微软雅黑" panose="020B0503020204020204" pitchFamily="34" charset="-122"/>
                <a:ea typeface="微软雅黑" panose="020B0503020204020204" pitchFamily="34" charset="-122"/>
              </a:rPr>
              <a:t> </a:t>
            </a:r>
            <a:r>
              <a:rPr lang="en-US" altLang="zh-CN" sz="100">
                <a:solidFill>
                  <a:prstClr val="black"/>
                </a:solidFill>
                <a:latin typeface="微软雅黑" panose="020B0503020204020204" pitchFamily="34" charset="-122"/>
                <a:ea typeface="微软雅黑" panose="020B0503020204020204" pitchFamily="34" charset="-122"/>
              </a:rPr>
              <a:t>http://www.1ppt.com/moban/</a:t>
            </a:r>
            <a:r>
              <a:rPr lang="zh-CN" altLang="en-US" sz="100">
                <a:solidFill>
                  <a:prstClr val="black"/>
                </a:solidFill>
                <a:latin typeface="微软雅黑" panose="020B0503020204020204" pitchFamily="34" charset="-122"/>
                <a:ea typeface="微软雅黑" panose="020B0503020204020204" pitchFamily="34" charset="-122"/>
              </a:rPr>
              <a:t> </a:t>
            </a:r>
            <a:endParaRPr lang="en-US" altLang="zh-CN" sz="10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2024/7/15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transition advClick="0"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2024/7/15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transition advClick="0"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2024/7/15</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transition advClick="0"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字魂58号-创中黑" panose="00000500000000000000" charset="-122"/>
                <a:ea typeface="字魂58号-创中黑" panose="00000500000000000000" charset="-122"/>
                <a:cs typeface="字魂58号-创中黑" panose="00000500000000000000" charset="-122"/>
              </a:defRPr>
            </a:lvl1pPr>
          </a:lstStyle>
          <a:p>
            <a:fld id="{760FBDFE-C587-4B4C-A407-44438C67B59E}" type="datetimeFigureOut">
              <a:rPr lang="zh-CN" altLang="en-US" smtClean="0"/>
              <a:t>2024/7/15</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字魂58号-创中黑" panose="00000500000000000000" charset="-122"/>
                <a:ea typeface="字魂58号-创中黑" panose="00000500000000000000" charset="-122"/>
                <a:cs typeface="字魂58号-创中黑" panose="00000500000000000000" charset="-122"/>
              </a:defRPr>
            </a:lvl1pPr>
          </a:lstStyle>
          <a:p>
            <a:endParaRPr lang="zh-CN" altLang="en-US"/>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字魂58号-创中黑" panose="00000500000000000000" charset="-122"/>
                <a:ea typeface="字魂58号-创中黑" panose="00000500000000000000" charset="-122"/>
                <a:cs typeface="字魂58号-创中黑" panose="00000500000000000000" charset="-122"/>
              </a:defRPr>
            </a:lvl1pPr>
          </a:lstStyle>
          <a:p>
            <a:fld id="{49AE70B2-8BF9-45C0-BB95-33D1B9D3A854}" type="slidenum">
              <a:rPr lang="zh-CN" altLang="en-US" smtClean="0"/>
              <a:t>‹#›</a:t>
            </a:fld>
            <a:endParaRPr lang="zh-CN" altLang="en-US"/>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Click="0" advTm="0">
    <p:random/>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字魂58号-创中黑" panose="00000500000000000000" charset="-122"/>
          <a:ea typeface="字魂58号-创中黑" panose="00000500000000000000" charset="-122"/>
          <a:cs typeface="字魂58号-创中黑"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字魂58号-创中黑" panose="00000500000000000000" charset="-122"/>
          <a:ea typeface="字魂58号-创中黑" panose="00000500000000000000" charset="-122"/>
          <a:cs typeface="字魂58号-创中黑"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82.xml"/><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3.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8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88.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73.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94.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6.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98.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5.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78.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0"/>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a:solidFill>
                  <a:schemeClr val="bg1"/>
                </a:solidFill>
                <a:effectLst>
                  <a:outerShdw blurRad="381000" algn="ctr" rotWithShape="0">
                    <a:prstClr val="black">
                      <a:alpha val="25000"/>
                    </a:prstClr>
                  </a:outerShdw>
                </a:effectLst>
                <a:cs typeface="+mn-ea"/>
                <a:sym typeface="+mn-lt"/>
              </a:rPr>
              <a:t>THINGS!</a:t>
            </a:r>
            <a:endParaRPr lang="zh-CN" altLang="en-US" sz="1200" b="1">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a:solidFill>
                  <a:schemeClr val="bg1"/>
                </a:solidFill>
                <a:effectLst>
                  <a:outerShdw blurRad="381000" algn="ctr" rotWithShape="0">
                    <a:prstClr val="black">
                      <a:alpha val="25000"/>
                    </a:prstClr>
                  </a:outerShdw>
                </a:effectLst>
                <a:cs typeface="+mn-ea"/>
                <a:sym typeface="+mn-lt"/>
              </a:rPr>
              <a:t>DESIGNED BY IBOTU</a:t>
            </a:r>
          </a:p>
        </p:txBody>
      </p:sp>
      <p:sp>
        <p:nvSpPr>
          <p:cNvPr id="7" name="矩形 6"/>
          <p:cNvSpPr/>
          <p:nvPr/>
        </p:nvSpPr>
        <p:spPr>
          <a:xfrm>
            <a:off x="1557020" y="651510"/>
            <a:ext cx="6029325" cy="2975610"/>
          </a:xfrm>
          <a:prstGeom prst="rect">
            <a:avLst/>
          </a:prstGeom>
          <a:solidFill>
            <a:schemeClr val="bg1">
              <a:alpha val="11000"/>
            </a:schemeClr>
          </a:solidFill>
          <a:ln w="85725" cmpd="sng">
            <a:noFill/>
            <a:prstDash val="solid"/>
          </a:ln>
          <a:effectLst>
            <a:outerShdw blurRad="254000" dist="38100" dir="6120000" sx="104000" sy="104000" algn="tl" rotWithShape="0">
              <a:schemeClr val="bg1">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矩形 31"/>
          <p:cNvSpPr/>
          <p:nvPr/>
        </p:nvSpPr>
        <p:spPr>
          <a:xfrm>
            <a:off x="4171315" y="1816735"/>
            <a:ext cx="6486525" cy="3499485"/>
          </a:xfrm>
          <a:prstGeom prst="rect">
            <a:avLst/>
          </a:prstGeom>
          <a:gradFill>
            <a:gsLst>
              <a:gs pos="0">
                <a:schemeClr val="tx2">
                  <a:lumMod val="75000"/>
                  <a:lumOff val="25000"/>
                  <a:alpha val="0"/>
                </a:schemeClr>
              </a:gs>
              <a:gs pos="86000">
                <a:schemeClr val="accent1">
                  <a:lumMod val="50000"/>
                  <a:alpha val="58000"/>
                </a:schemeClr>
              </a:gs>
            </a:gsLst>
            <a:lin ang="3600000" scaled="0"/>
          </a:gradFill>
          <a:ln w="85725" cmpd="sng">
            <a:noFill/>
            <a:prstDash val="solid"/>
          </a:ln>
          <a:effectLst>
            <a:outerShdw blurRad="254000" dist="38100" dir="6120000" sx="104000" sy="104000" algn="tl" rotWithShape="0">
              <a:srgbClr val="2D4875">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圆角 18"/>
          <p:cNvSpPr/>
          <p:nvPr/>
        </p:nvSpPr>
        <p:spPr>
          <a:xfrm>
            <a:off x="4672330" y="4631055"/>
            <a:ext cx="2545080" cy="429895"/>
          </a:xfrm>
          <a:prstGeom prst="roundRect">
            <a:avLst>
              <a:gd name="adj" fmla="val 0"/>
            </a:avLst>
          </a:prstGeom>
          <a:noFill/>
          <a:ln w="28575">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4714240" y="4601210"/>
            <a:ext cx="2468880" cy="461665"/>
          </a:xfrm>
          <a:prstGeom prst="rect">
            <a:avLst/>
          </a:prstGeom>
          <a:noFill/>
        </p:spPr>
        <p:txBody>
          <a:bodyPr wrap="square" rtlCol="0">
            <a:spAutoFit/>
          </a:bodyPr>
          <a:lstStyle/>
          <a:p>
            <a:pPr algn="ctr"/>
            <a:r>
              <a:rPr lang="en-US" altLang="zh-CN" sz="2400" dirty="0">
                <a:solidFill>
                  <a:srgbClr val="FFFFFF"/>
                </a:solidFill>
                <a:latin typeface="Times New Roman" panose="02020603050405020304" pitchFamily="18" charset="0"/>
                <a:cs typeface="Times New Roman" panose="02020603050405020304" pitchFamily="18" charset="0"/>
                <a:sym typeface="+mn-lt"/>
              </a:rPr>
              <a:t>3-C</a:t>
            </a:r>
          </a:p>
        </p:txBody>
      </p:sp>
      <p:sp>
        <p:nvSpPr>
          <p:cNvPr id="22" name="文本框 21"/>
          <p:cNvSpPr txBox="1"/>
          <p:nvPr/>
        </p:nvSpPr>
        <p:spPr>
          <a:xfrm>
            <a:off x="2175425" y="5224401"/>
            <a:ext cx="7451867" cy="369332"/>
          </a:xfrm>
          <a:prstGeom prst="rect">
            <a:avLst/>
          </a:prstGeom>
          <a:noFill/>
        </p:spPr>
        <p:txBody>
          <a:bodyPr wrap="square" lIns="91440" tIns="45720" rIns="91440" bIns="45720" rtlCol="0" anchor="t">
            <a:spAutoFit/>
          </a:bodyPr>
          <a:lstStyle/>
          <a:p>
            <a:pPr algn="ctr"/>
            <a:r>
              <a:rPr lang="en-US" altLang="zh-CN" dirty="0">
                <a:solidFill>
                  <a:schemeClr val="bg1"/>
                </a:solidFill>
                <a:latin typeface="Times New Roman" panose="02020603050405020304" pitchFamily="18" charset="0"/>
                <a:cs typeface="Times New Roman" panose="02020603050405020304" pitchFamily="18" charset="0"/>
              </a:rPr>
              <a:t>Han </a:t>
            </a:r>
            <a:r>
              <a:rPr lang="en-US" altLang="zh-CN" dirty="0" err="1">
                <a:solidFill>
                  <a:schemeClr val="bg1"/>
                </a:solidFill>
                <a:latin typeface="Times New Roman" panose="02020603050405020304" pitchFamily="18" charset="0"/>
                <a:cs typeface="Times New Roman" panose="02020603050405020304" pitchFamily="18" charset="0"/>
              </a:rPr>
              <a:t>Jiarui</a:t>
            </a:r>
            <a:r>
              <a:rPr lang="en-US" altLang="zh-CN" dirty="0">
                <a:solidFill>
                  <a:schemeClr val="bg1"/>
                </a:solidFill>
                <a:latin typeface="Times New Roman" panose="02020603050405020304" pitchFamily="18" charset="0"/>
                <a:cs typeface="Times New Roman" panose="02020603050405020304" pitchFamily="18" charset="0"/>
              </a:rPr>
              <a:t>, Song </a:t>
            </a:r>
            <a:r>
              <a:rPr lang="en-US" altLang="zh-CN" dirty="0" err="1">
                <a:solidFill>
                  <a:schemeClr val="bg1"/>
                </a:solidFill>
                <a:latin typeface="Times New Roman" panose="02020603050405020304" pitchFamily="18" charset="0"/>
                <a:cs typeface="Times New Roman" panose="02020603050405020304" pitchFamily="18" charset="0"/>
              </a:rPr>
              <a:t>Junni</a:t>
            </a:r>
            <a:r>
              <a:rPr lang="en-US" altLang="zh-CN" dirty="0">
                <a:solidFill>
                  <a:schemeClr val="bg1"/>
                </a:solidFill>
                <a:latin typeface="Times New Roman" panose="02020603050405020304" pitchFamily="18" charset="0"/>
                <a:cs typeface="Times New Roman" panose="02020603050405020304" pitchFamily="18" charset="0"/>
              </a:rPr>
              <a:t>, Liu </a:t>
            </a:r>
            <a:r>
              <a:rPr lang="en-US" altLang="zh-CN" dirty="0" err="1">
                <a:solidFill>
                  <a:schemeClr val="bg1"/>
                </a:solidFill>
                <a:latin typeface="Times New Roman" panose="02020603050405020304" pitchFamily="18" charset="0"/>
                <a:cs typeface="Times New Roman" panose="02020603050405020304" pitchFamily="18" charset="0"/>
              </a:rPr>
              <a:t>Yahui</a:t>
            </a:r>
            <a:r>
              <a:rPr lang="en-US" altLang="zh-CN" dirty="0">
                <a:solidFill>
                  <a:schemeClr val="bg1"/>
                </a:solidFill>
                <a:latin typeface="Times New Roman" panose="02020603050405020304" pitchFamily="18" charset="0"/>
                <a:cs typeface="Times New Roman" panose="02020603050405020304" pitchFamily="18" charset="0"/>
              </a:rPr>
              <a:t>, Chai </a:t>
            </a:r>
            <a:r>
              <a:rPr lang="en-US" altLang="zh-CN" dirty="0" err="1">
                <a:solidFill>
                  <a:schemeClr val="bg1"/>
                </a:solidFill>
                <a:latin typeface="Times New Roman" panose="02020603050405020304" pitchFamily="18" charset="0"/>
                <a:cs typeface="Times New Roman" panose="02020603050405020304" pitchFamily="18" charset="0"/>
              </a:rPr>
              <a:t>Haochen</a:t>
            </a:r>
            <a:r>
              <a:rPr lang="en-US" altLang="zh-CN" dirty="0">
                <a:solidFill>
                  <a:schemeClr val="bg1"/>
                </a:solidFill>
                <a:latin typeface="Times New Roman" panose="02020603050405020304" pitchFamily="18" charset="0"/>
                <a:cs typeface="Times New Roman" panose="02020603050405020304" pitchFamily="18" charset="0"/>
              </a:rPr>
              <a:t>, Zhang Youzhi</a:t>
            </a:r>
          </a:p>
        </p:txBody>
      </p:sp>
      <p:cxnSp>
        <p:nvCxnSpPr>
          <p:cNvPr id="2" name="直接连接符 1"/>
          <p:cNvCxnSpPr/>
          <p:nvPr/>
        </p:nvCxnSpPr>
        <p:spPr>
          <a:xfrm>
            <a:off x="2726690" y="4982210"/>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176780" y="1158875"/>
            <a:ext cx="2094865" cy="2257425"/>
            <a:chOff x="3369" y="2936"/>
            <a:chExt cx="2653" cy="2882"/>
          </a:xfrm>
        </p:grpSpPr>
        <p:cxnSp>
          <p:nvCxnSpPr>
            <p:cNvPr id="24" name="直接连接符 23"/>
            <p:cNvCxnSpPr/>
            <p:nvPr/>
          </p:nvCxnSpPr>
          <p:spPr>
            <a:xfrm flipV="1">
              <a:off x="6011" y="2936"/>
              <a:ext cx="0" cy="598"/>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3369" y="5767"/>
              <a:ext cx="1181" cy="4"/>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393" y="2936"/>
              <a:ext cx="12" cy="2882"/>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3389" y="2961"/>
              <a:ext cx="2633" cy="10"/>
            </a:xfrm>
            <a:prstGeom prst="line">
              <a:avLst/>
            </a:prstGeom>
            <a:ln w="666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31" name="椭圆 30"/>
          <p:cNvSpPr/>
          <p:nvPr/>
        </p:nvSpPr>
        <p:spPr>
          <a:xfrm rot="19080000">
            <a:off x="2817495" y="1812290"/>
            <a:ext cx="447675" cy="468630"/>
          </a:xfrm>
          <a:prstGeom prst="ellipse">
            <a:avLst/>
          </a:prstGeom>
          <a:gradFill>
            <a:gsLst>
              <a:gs pos="0">
                <a:schemeClr val="bg1"/>
              </a:gs>
              <a:gs pos="86000">
                <a:schemeClr val="bg1">
                  <a:lumMod val="95000"/>
                  <a:alpha val="1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descr="7b0a20202020227461726765744d6f64756c65223a20226b6f6e6c696e65666f6e7473220a7d0a"/>
          <p:cNvSpPr txBox="1"/>
          <p:nvPr/>
        </p:nvSpPr>
        <p:spPr>
          <a:xfrm>
            <a:off x="2731760" y="1724736"/>
            <a:ext cx="8615427" cy="2123658"/>
          </a:xfrm>
          <a:prstGeom prst="rect">
            <a:avLst/>
          </a:prstGeom>
          <a:noFill/>
        </p:spPr>
        <p:txBody>
          <a:bodyPr wrap="square" lIns="91440" tIns="45720" rIns="91440" bIns="45720" rtlCol="0" anchor="t">
            <a:spAutoFit/>
          </a:bodyPr>
          <a:lstStyle/>
          <a:p>
            <a:pPr algn="ctr"/>
            <a:r>
              <a:rPr lang="en-US" altLang="zh-CN" sz="6600" dirty="0">
                <a:solidFill>
                  <a:schemeClr val="bg1"/>
                </a:solidFill>
                <a:latin typeface="Times New Roman" panose="02020603050405020304" pitchFamily="18" charset="0"/>
                <a:cs typeface="Times New Roman" panose="02020603050405020304" pitchFamily="18" charset="0"/>
                <a:sym typeface="+mn-lt"/>
              </a:rPr>
              <a:t>Smart Jump Rope for Cardio Workout</a:t>
            </a:r>
            <a:endParaRPr lang="zh-CN" altLang="en-US" sz="6600" dirty="0">
              <a:solidFill>
                <a:schemeClr val="bg1"/>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childTnLst>
                          </p:cTn>
                        </p:par>
                        <p:par>
                          <p:cTn id="11" fill="hold">
                            <p:stCondLst>
                              <p:cond delay="500"/>
                            </p:stCondLst>
                            <p:childTnLst>
                              <p:par>
                                <p:cTn id="12" presetID="55"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strVal val="#ppt_w*0.70"/>
                                          </p:val>
                                        </p:tav>
                                        <p:tav tm="100000">
                                          <p:val>
                                            <p:strVal val="#ppt_w"/>
                                          </p:val>
                                        </p:tav>
                                      </p:tavLst>
                                    </p:anim>
                                    <p:anim calcmode="lin" valueType="num">
                                      <p:cBhvr>
                                        <p:cTn id="20" dur="1000" fill="hold"/>
                                        <p:tgtEl>
                                          <p:spTgt spid="12"/>
                                        </p:tgtEl>
                                        <p:attrNameLst>
                                          <p:attrName>ppt_h</p:attrName>
                                        </p:attrNameLst>
                                      </p:cBhvr>
                                      <p:tavLst>
                                        <p:tav tm="0">
                                          <p:val>
                                            <p:strVal val="#ppt_h"/>
                                          </p:val>
                                        </p:tav>
                                        <p:tav tm="100000">
                                          <p:val>
                                            <p:strVal val="#ppt_h"/>
                                          </p:val>
                                        </p:tav>
                                      </p:tavLst>
                                    </p:anim>
                                    <p:animEffect transition="in" filter="fade">
                                      <p:cBhvr>
                                        <p:cTn id="21" dur="1000"/>
                                        <p:tgtEl>
                                          <p:spTgt spid="12"/>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1000" fill="hold"/>
                                        <p:tgtEl>
                                          <p:spTgt spid="14"/>
                                        </p:tgtEl>
                                        <p:attrNameLst>
                                          <p:attrName>ppt_w</p:attrName>
                                        </p:attrNameLst>
                                      </p:cBhvr>
                                      <p:tavLst>
                                        <p:tav tm="0">
                                          <p:val>
                                            <p:strVal val="#ppt_w*0.70"/>
                                          </p:val>
                                        </p:tav>
                                        <p:tav tm="100000">
                                          <p:val>
                                            <p:strVal val="#ppt_w"/>
                                          </p:val>
                                        </p:tav>
                                      </p:tavLst>
                                    </p:anim>
                                    <p:anim calcmode="lin" valueType="num">
                                      <p:cBhvr>
                                        <p:cTn id="30" dur="1000" fill="hold"/>
                                        <p:tgtEl>
                                          <p:spTgt spid="14"/>
                                        </p:tgtEl>
                                        <p:attrNameLst>
                                          <p:attrName>ppt_h</p:attrName>
                                        </p:attrNameLst>
                                      </p:cBhvr>
                                      <p:tavLst>
                                        <p:tav tm="0">
                                          <p:val>
                                            <p:strVal val="#ppt_h"/>
                                          </p:val>
                                        </p:tav>
                                        <p:tav tm="100000">
                                          <p:val>
                                            <p:strVal val="#ppt_h"/>
                                          </p:val>
                                        </p:tav>
                                      </p:tavLst>
                                    </p:anim>
                                    <p:animEffect transition="in" filter="fade">
                                      <p:cBhvr>
                                        <p:cTn id="31" dur="1000"/>
                                        <p:tgtEl>
                                          <p:spTgt spid="14"/>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1000" fill="hold"/>
                                        <p:tgtEl>
                                          <p:spTgt spid="10"/>
                                        </p:tgtEl>
                                        <p:attrNameLst>
                                          <p:attrName>ppt_w</p:attrName>
                                        </p:attrNameLst>
                                      </p:cBhvr>
                                      <p:tavLst>
                                        <p:tav tm="0">
                                          <p:val>
                                            <p:strVal val="#ppt_w*0.70"/>
                                          </p:val>
                                        </p:tav>
                                        <p:tav tm="100000">
                                          <p:val>
                                            <p:strVal val="#ppt_w"/>
                                          </p:val>
                                        </p:tav>
                                      </p:tavLst>
                                    </p:anim>
                                    <p:anim calcmode="lin" valueType="num">
                                      <p:cBhvr>
                                        <p:cTn id="40" dur="1000" fill="hold"/>
                                        <p:tgtEl>
                                          <p:spTgt spid="10"/>
                                        </p:tgtEl>
                                        <p:attrNameLst>
                                          <p:attrName>ppt_h</p:attrName>
                                        </p:attrNameLst>
                                      </p:cBhvr>
                                      <p:tavLst>
                                        <p:tav tm="0">
                                          <p:val>
                                            <p:strVal val="#ppt_h"/>
                                          </p:val>
                                        </p:tav>
                                        <p:tav tm="100000">
                                          <p:val>
                                            <p:strVal val="#ppt_h"/>
                                          </p:val>
                                        </p:tav>
                                      </p:tavLst>
                                    </p:anim>
                                    <p:animEffect transition="in" filter="fade">
                                      <p:cBhvr>
                                        <p:cTn id="41" dur="1000"/>
                                        <p:tgtEl>
                                          <p:spTgt spid="10"/>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1000" fill="hold"/>
                                        <p:tgtEl>
                                          <p:spTgt spid="9"/>
                                        </p:tgtEl>
                                        <p:attrNameLst>
                                          <p:attrName>ppt_w</p:attrName>
                                        </p:attrNameLst>
                                      </p:cBhvr>
                                      <p:tavLst>
                                        <p:tav tm="0">
                                          <p:val>
                                            <p:strVal val="#ppt_w*0.70"/>
                                          </p:val>
                                        </p:tav>
                                        <p:tav tm="100000">
                                          <p:val>
                                            <p:strVal val="#ppt_w"/>
                                          </p:val>
                                        </p:tav>
                                      </p:tavLst>
                                    </p:anim>
                                    <p:anim calcmode="lin" valueType="num">
                                      <p:cBhvr>
                                        <p:cTn id="45" dur="1000" fill="hold"/>
                                        <p:tgtEl>
                                          <p:spTgt spid="9"/>
                                        </p:tgtEl>
                                        <p:attrNameLst>
                                          <p:attrName>ppt_h</p:attrName>
                                        </p:attrNameLst>
                                      </p:cBhvr>
                                      <p:tavLst>
                                        <p:tav tm="0">
                                          <p:val>
                                            <p:strVal val="#ppt_h"/>
                                          </p:val>
                                        </p:tav>
                                        <p:tav tm="100000">
                                          <p:val>
                                            <p:strVal val="#ppt_h"/>
                                          </p:val>
                                        </p:tav>
                                      </p:tavLst>
                                    </p:anim>
                                    <p:animEffect transition="in" filter="fade">
                                      <p:cBhvr>
                                        <p:cTn id="46" dur="1000"/>
                                        <p:tgtEl>
                                          <p:spTgt spid="9"/>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1000" fill="hold"/>
                                        <p:tgtEl>
                                          <p:spTgt spid="6"/>
                                        </p:tgtEl>
                                        <p:attrNameLst>
                                          <p:attrName>ppt_w</p:attrName>
                                        </p:attrNameLst>
                                      </p:cBhvr>
                                      <p:tavLst>
                                        <p:tav tm="0">
                                          <p:val>
                                            <p:strVal val="#ppt_w*0.70"/>
                                          </p:val>
                                        </p:tav>
                                        <p:tav tm="100000">
                                          <p:val>
                                            <p:strVal val="#ppt_w"/>
                                          </p:val>
                                        </p:tav>
                                      </p:tavLst>
                                    </p:anim>
                                    <p:anim calcmode="lin" valueType="num">
                                      <p:cBhvr>
                                        <p:cTn id="50" dur="1000" fill="hold"/>
                                        <p:tgtEl>
                                          <p:spTgt spid="6"/>
                                        </p:tgtEl>
                                        <p:attrNameLst>
                                          <p:attrName>ppt_h</p:attrName>
                                        </p:attrNameLst>
                                      </p:cBhvr>
                                      <p:tavLst>
                                        <p:tav tm="0">
                                          <p:val>
                                            <p:strVal val="#ppt_h"/>
                                          </p:val>
                                        </p:tav>
                                        <p:tav tm="100000">
                                          <p:val>
                                            <p:strVal val="#ppt_h"/>
                                          </p:val>
                                        </p:tav>
                                      </p:tavLst>
                                    </p:anim>
                                    <p:animEffect transition="in" filter="fade">
                                      <p:cBhvr>
                                        <p:cTn id="51" dur="1000"/>
                                        <p:tgtEl>
                                          <p:spTgt spid="6"/>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1000" fill="hold"/>
                                        <p:tgtEl>
                                          <p:spTgt spid="16"/>
                                        </p:tgtEl>
                                        <p:attrNameLst>
                                          <p:attrName>ppt_w</p:attrName>
                                        </p:attrNameLst>
                                      </p:cBhvr>
                                      <p:tavLst>
                                        <p:tav tm="0">
                                          <p:val>
                                            <p:strVal val="#ppt_w*0.70"/>
                                          </p:val>
                                        </p:tav>
                                        <p:tav tm="100000">
                                          <p:val>
                                            <p:strVal val="#ppt_w"/>
                                          </p:val>
                                        </p:tav>
                                      </p:tavLst>
                                    </p:anim>
                                    <p:anim calcmode="lin" valueType="num">
                                      <p:cBhvr>
                                        <p:cTn id="55" dur="1000" fill="hold"/>
                                        <p:tgtEl>
                                          <p:spTgt spid="16"/>
                                        </p:tgtEl>
                                        <p:attrNameLst>
                                          <p:attrName>ppt_h</p:attrName>
                                        </p:attrNameLst>
                                      </p:cBhvr>
                                      <p:tavLst>
                                        <p:tav tm="0">
                                          <p:val>
                                            <p:strVal val="#ppt_h"/>
                                          </p:val>
                                        </p:tav>
                                        <p:tav tm="100000">
                                          <p:val>
                                            <p:strVal val="#ppt_h"/>
                                          </p:val>
                                        </p:tav>
                                      </p:tavLst>
                                    </p:anim>
                                    <p:animEffect transition="in" filter="fade">
                                      <p:cBhvr>
                                        <p:cTn id="56" dur="1000"/>
                                        <p:tgtEl>
                                          <p:spTgt spid="16"/>
                                        </p:tgtEl>
                                      </p:cBhvr>
                                    </p:animEffect>
                                  </p:childTnLst>
                                </p:cTn>
                              </p:par>
                            </p:childTnLst>
                          </p:cTn>
                        </p:par>
                        <p:par>
                          <p:cTn id="57" fill="hold">
                            <p:stCondLst>
                              <p:cond delay="1500"/>
                            </p:stCondLst>
                            <p:childTnLst>
                              <p:par>
                                <p:cTn id="58" presetID="3" presetClass="entr" presetSubtype="10" fill="hold" grpId="0"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blinds(horizontal)">
                                      <p:cBhvr>
                                        <p:cTn id="60" dur="500"/>
                                        <p:tgtEl>
                                          <p:spTgt spid="7"/>
                                        </p:tgtEl>
                                      </p:cBhvr>
                                    </p:animEffect>
                                  </p:childTnLst>
                                </p:cTn>
                              </p:par>
                            </p:childTnLst>
                          </p:cTn>
                        </p:par>
                        <p:par>
                          <p:cTn id="61" fill="hold">
                            <p:stCondLst>
                              <p:cond delay="2000"/>
                            </p:stCondLst>
                            <p:childTnLst>
                              <p:par>
                                <p:cTn id="62" presetID="3" presetClass="entr" presetSubtype="10" fill="hold" grpId="0" nodeType="after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blinds(horizontal)">
                                      <p:cBhvr>
                                        <p:cTn id="64" dur="500"/>
                                        <p:tgtEl>
                                          <p:spTgt spid="32"/>
                                        </p:tgtEl>
                                      </p:cBhvr>
                                    </p:animEffect>
                                  </p:childTnLst>
                                </p:cTn>
                              </p:par>
                            </p:childTnLst>
                          </p:cTn>
                        </p:par>
                        <p:par>
                          <p:cTn id="65" fill="hold">
                            <p:stCondLst>
                              <p:cond delay="2500"/>
                            </p:stCondLst>
                            <p:childTnLst>
                              <p:par>
                                <p:cTn id="66" presetID="55" presetClass="entr" presetSubtype="0"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1000" fill="hold"/>
                                        <p:tgtEl>
                                          <p:spTgt spid="17"/>
                                        </p:tgtEl>
                                        <p:attrNameLst>
                                          <p:attrName>ppt_w</p:attrName>
                                        </p:attrNameLst>
                                      </p:cBhvr>
                                      <p:tavLst>
                                        <p:tav tm="0">
                                          <p:val>
                                            <p:strVal val="#ppt_w*0.70"/>
                                          </p:val>
                                        </p:tav>
                                        <p:tav tm="100000">
                                          <p:val>
                                            <p:strVal val="#ppt_w"/>
                                          </p:val>
                                        </p:tav>
                                      </p:tavLst>
                                    </p:anim>
                                    <p:anim calcmode="lin" valueType="num">
                                      <p:cBhvr>
                                        <p:cTn id="69" dur="1000" fill="hold"/>
                                        <p:tgtEl>
                                          <p:spTgt spid="17"/>
                                        </p:tgtEl>
                                        <p:attrNameLst>
                                          <p:attrName>ppt_h</p:attrName>
                                        </p:attrNameLst>
                                      </p:cBhvr>
                                      <p:tavLst>
                                        <p:tav tm="0">
                                          <p:val>
                                            <p:strVal val="#ppt_h"/>
                                          </p:val>
                                        </p:tav>
                                        <p:tav tm="100000">
                                          <p:val>
                                            <p:strVal val="#ppt_h"/>
                                          </p:val>
                                        </p:tav>
                                      </p:tavLst>
                                    </p:anim>
                                    <p:animEffect transition="in" filter="fade">
                                      <p:cBhvr>
                                        <p:cTn id="70" dur="1000"/>
                                        <p:tgtEl>
                                          <p:spTgt spid="17"/>
                                        </p:tgtEl>
                                      </p:cBhvr>
                                    </p:animEffect>
                                  </p:childTnLst>
                                </p:cTn>
                              </p:par>
                              <p:par>
                                <p:cTn id="71" presetID="55"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 calcmode="lin" valueType="num">
                                      <p:cBhvr>
                                        <p:cTn id="73" dur="1000" fill="hold"/>
                                        <p:tgtEl>
                                          <p:spTgt spid="22"/>
                                        </p:tgtEl>
                                        <p:attrNameLst>
                                          <p:attrName>ppt_w</p:attrName>
                                        </p:attrNameLst>
                                      </p:cBhvr>
                                      <p:tavLst>
                                        <p:tav tm="0">
                                          <p:val>
                                            <p:strVal val="#ppt_w*0.70"/>
                                          </p:val>
                                        </p:tav>
                                        <p:tav tm="100000">
                                          <p:val>
                                            <p:strVal val="#ppt_w"/>
                                          </p:val>
                                        </p:tav>
                                      </p:tavLst>
                                    </p:anim>
                                    <p:anim calcmode="lin" valueType="num">
                                      <p:cBhvr>
                                        <p:cTn id="74" dur="1000" fill="hold"/>
                                        <p:tgtEl>
                                          <p:spTgt spid="22"/>
                                        </p:tgtEl>
                                        <p:attrNameLst>
                                          <p:attrName>ppt_h</p:attrName>
                                        </p:attrNameLst>
                                      </p:cBhvr>
                                      <p:tavLst>
                                        <p:tav tm="0">
                                          <p:val>
                                            <p:strVal val="#ppt_h"/>
                                          </p:val>
                                        </p:tav>
                                        <p:tav tm="100000">
                                          <p:val>
                                            <p:strVal val="#ppt_h"/>
                                          </p:val>
                                        </p:tav>
                                      </p:tavLst>
                                    </p:anim>
                                    <p:animEffect transition="in" filter="fade">
                                      <p:cBhvr>
                                        <p:cTn id="75" dur="1000"/>
                                        <p:tgtEl>
                                          <p:spTgt spid="22"/>
                                        </p:tgtEl>
                                      </p:cBhvr>
                                    </p:animEffect>
                                  </p:childTnLst>
                                </p:cTn>
                              </p:par>
                            </p:childTnLst>
                          </p:cTn>
                        </p:par>
                        <p:par>
                          <p:cTn id="76" fill="hold">
                            <p:stCondLst>
                              <p:cond delay="3500"/>
                            </p:stCondLst>
                            <p:childTnLst>
                              <p:par>
                                <p:cTn id="77" presetID="42" presetClass="entr" presetSubtype="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1000"/>
                                        <p:tgtEl>
                                          <p:spTgt spid="19"/>
                                        </p:tgtEl>
                                      </p:cBhvr>
                                    </p:animEffect>
                                    <p:anim calcmode="lin" valueType="num">
                                      <p:cBhvr>
                                        <p:cTn id="80" dur="1000" fill="hold"/>
                                        <p:tgtEl>
                                          <p:spTgt spid="19"/>
                                        </p:tgtEl>
                                        <p:attrNameLst>
                                          <p:attrName>ppt_x</p:attrName>
                                        </p:attrNameLst>
                                      </p:cBhvr>
                                      <p:tavLst>
                                        <p:tav tm="0">
                                          <p:val>
                                            <p:strVal val="#ppt_x"/>
                                          </p:val>
                                        </p:tav>
                                        <p:tav tm="100000">
                                          <p:val>
                                            <p:strVal val="#ppt_x"/>
                                          </p:val>
                                        </p:tav>
                                      </p:tavLst>
                                    </p:anim>
                                    <p:anim calcmode="lin" valueType="num">
                                      <p:cBhvr>
                                        <p:cTn id="81" dur="1000" fill="hold"/>
                                        <p:tgtEl>
                                          <p:spTgt spid="19"/>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fade">
                                      <p:cBhvr>
                                        <p:cTn id="84" dur="1000"/>
                                        <p:tgtEl>
                                          <p:spTgt spid="15"/>
                                        </p:tgtEl>
                                      </p:cBhvr>
                                    </p:animEffect>
                                    <p:anim calcmode="lin" valueType="num">
                                      <p:cBhvr>
                                        <p:cTn id="85" dur="1000" fill="hold"/>
                                        <p:tgtEl>
                                          <p:spTgt spid="15"/>
                                        </p:tgtEl>
                                        <p:attrNameLst>
                                          <p:attrName>ppt_x</p:attrName>
                                        </p:attrNameLst>
                                      </p:cBhvr>
                                      <p:tavLst>
                                        <p:tav tm="0">
                                          <p:val>
                                            <p:strVal val="#ppt_x"/>
                                          </p:val>
                                        </p:tav>
                                        <p:tav tm="100000">
                                          <p:val>
                                            <p:strVal val="#ppt_x"/>
                                          </p:val>
                                        </p:tav>
                                      </p:tavLst>
                                    </p:anim>
                                    <p:anim calcmode="lin" valueType="num">
                                      <p:cBhvr>
                                        <p:cTn id="8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P spid="7" grpId="0" bldLvl="0" animBg="1"/>
      <p:bldP spid="32" grpId="0" bldLvl="0" animBg="1"/>
      <p:bldP spid="19" grpId="0" bldLvl="0" animBg="1"/>
      <p:bldP spid="15" grpId="0"/>
      <p:bldP spid="22" grpId="0"/>
      <p:bldP spid="31" grpId="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pic>
        <p:nvPicPr>
          <p:cNvPr id="13" name="图片 12" descr="C:\Users\111\Desktop\59b77bab208b0.jpg59b77bab208b0"/>
          <p:cNvPicPr>
            <a:picLocks noChangeAspect="1"/>
          </p:cNvPicPr>
          <p:nvPr/>
        </p:nvPicPr>
        <p:blipFill rotWithShape="1">
          <a:blip r:embed="rId3"/>
          <a:srcRect/>
          <a:stretch>
            <a:fillRect/>
          </a:stretch>
        </p:blipFill>
        <p:spPr>
          <a:xfrm>
            <a:off x="284" y="1450"/>
            <a:ext cx="6110596" cy="6902724"/>
          </a:xfrm>
          <a:prstGeom prst="rect">
            <a:avLst/>
          </a:prstGeom>
        </p:spPr>
      </p:pic>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PART.04</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600424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grpSp>
        <p:nvGrpSpPr>
          <p:cNvPr id="48" name="组合 47"/>
          <p:cNvGrpSpPr/>
          <p:nvPr/>
        </p:nvGrpSpPr>
        <p:grpSpPr>
          <a:xfrm>
            <a:off x="1686373" y="2874239"/>
            <a:ext cx="1218696" cy="1208860"/>
            <a:chOff x="1842202" y="2509700"/>
            <a:chExt cx="1312745" cy="1302150"/>
          </a:xfrm>
        </p:grpSpPr>
        <p:sp>
          <p:nvSpPr>
            <p:cNvPr id="49" name="矩形 48"/>
            <p:cNvSpPr/>
            <p:nvPr/>
          </p:nvSpPr>
          <p:spPr>
            <a:xfrm rot="20700000">
              <a:off x="1842202" y="2509700"/>
              <a:ext cx="1302150" cy="1302150"/>
            </a:xfrm>
            <a:prstGeom prst="rect">
              <a:avLst/>
            </a:prstGeom>
            <a:noFill/>
            <a:ln>
              <a:gradFill>
                <a:gsLst>
                  <a:gs pos="0">
                    <a:schemeClr val="accent1"/>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0" name="矩形 49"/>
            <p:cNvSpPr/>
            <p:nvPr/>
          </p:nvSpPr>
          <p:spPr>
            <a:xfrm rot="900000">
              <a:off x="1852797" y="2509700"/>
              <a:ext cx="1302150" cy="1302150"/>
            </a:xfrm>
            <a:prstGeom prst="rect">
              <a:avLst/>
            </a:prstGeom>
            <a:noFill/>
            <a:ln>
              <a:gradFill flip="none" rotWithShape="1">
                <a:gsLst>
                  <a:gs pos="0">
                    <a:schemeClr val="accent1"/>
                  </a:gs>
                  <a:gs pos="100000">
                    <a:schemeClr val="accent2">
                      <a:alpha val="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3" name="组合 52"/>
          <p:cNvGrpSpPr/>
          <p:nvPr/>
        </p:nvGrpSpPr>
        <p:grpSpPr>
          <a:xfrm>
            <a:off x="4299133" y="2874239"/>
            <a:ext cx="1218696" cy="1208860"/>
            <a:chOff x="1842202" y="2509700"/>
            <a:chExt cx="1312745" cy="1302150"/>
          </a:xfrm>
        </p:grpSpPr>
        <p:sp>
          <p:nvSpPr>
            <p:cNvPr id="54" name="矩形 53"/>
            <p:cNvSpPr/>
            <p:nvPr/>
          </p:nvSpPr>
          <p:spPr>
            <a:xfrm rot="20700000">
              <a:off x="1842202" y="2509700"/>
              <a:ext cx="1302150" cy="1302150"/>
            </a:xfrm>
            <a:prstGeom prst="rect">
              <a:avLst/>
            </a:prstGeom>
            <a:noFill/>
            <a:ln>
              <a:gradFill>
                <a:gsLst>
                  <a:gs pos="0">
                    <a:schemeClr val="accent1"/>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矩形 54"/>
            <p:cNvSpPr/>
            <p:nvPr/>
          </p:nvSpPr>
          <p:spPr>
            <a:xfrm rot="900000">
              <a:off x="1852797" y="2509700"/>
              <a:ext cx="1302150" cy="1302150"/>
            </a:xfrm>
            <a:prstGeom prst="rect">
              <a:avLst/>
            </a:prstGeom>
            <a:noFill/>
            <a:ln>
              <a:gradFill flip="none" rotWithShape="1">
                <a:gsLst>
                  <a:gs pos="0">
                    <a:schemeClr val="accent1"/>
                  </a:gs>
                  <a:gs pos="100000">
                    <a:schemeClr val="accent2">
                      <a:alpha val="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57" name="组合 56"/>
          <p:cNvGrpSpPr/>
          <p:nvPr/>
        </p:nvGrpSpPr>
        <p:grpSpPr>
          <a:xfrm>
            <a:off x="6911893" y="2874239"/>
            <a:ext cx="1218696" cy="1208860"/>
            <a:chOff x="1842202" y="2509700"/>
            <a:chExt cx="1312745" cy="1302150"/>
          </a:xfrm>
        </p:grpSpPr>
        <p:sp>
          <p:nvSpPr>
            <p:cNvPr id="58" name="矩形 57"/>
            <p:cNvSpPr/>
            <p:nvPr/>
          </p:nvSpPr>
          <p:spPr>
            <a:xfrm rot="20700000">
              <a:off x="1842202" y="2509700"/>
              <a:ext cx="1302150" cy="1302150"/>
            </a:xfrm>
            <a:prstGeom prst="rect">
              <a:avLst/>
            </a:prstGeom>
            <a:noFill/>
            <a:ln>
              <a:gradFill>
                <a:gsLst>
                  <a:gs pos="0">
                    <a:schemeClr val="accent1"/>
                  </a:gs>
                  <a:gs pos="100000">
                    <a:schemeClr val="accent2">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矩形 58"/>
            <p:cNvSpPr/>
            <p:nvPr/>
          </p:nvSpPr>
          <p:spPr>
            <a:xfrm rot="900000">
              <a:off x="1852797" y="2509700"/>
              <a:ext cx="1302150" cy="1302150"/>
            </a:xfrm>
            <a:prstGeom prst="rect">
              <a:avLst/>
            </a:prstGeom>
            <a:noFill/>
            <a:ln>
              <a:gradFill flip="none" rotWithShape="1">
                <a:gsLst>
                  <a:gs pos="0">
                    <a:schemeClr val="accent1"/>
                  </a:gs>
                  <a:gs pos="100000">
                    <a:schemeClr val="accent2">
                      <a:alpha val="0"/>
                    </a:schemeClr>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文本框 32"/>
          <p:cNvSpPr txBox="1"/>
          <p:nvPr/>
        </p:nvSpPr>
        <p:spPr>
          <a:xfrm>
            <a:off x="779905" y="4712465"/>
            <a:ext cx="3041467" cy="533672"/>
          </a:xfrm>
          <a:prstGeom prst="rect">
            <a:avLst/>
          </a:prstGeom>
          <a:noFill/>
          <a:effectLst/>
        </p:spPr>
        <p:txBody>
          <a:bodyPr wrap="square" rtlCol="0">
            <a:spAutoFit/>
          </a:bodyPr>
          <a:lstStyle/>
          <a:p>
            <a:pPr algn="ctr">
              <a:lnSpc>
                <a:spcPct val="130000"/>
              </a:lnSpc>
            </a:pPr>
            <a:r>
              <a:rPr lang="en-US" altLang="zh-CN" sz="2400" dirty="0">
                <a:solidFill>
                  <a:schemeClr val="tx1">
                    <a:lumMod val="65000"/>
                    <a:lumOff val="35000"/>
                  </a:schemeClr>
                </a:solidFill>
                <a:cs typeface="+mn-ea"/>
                <a:sym typeface="+mn-lt"/>
              </a:rPr>
              <a:t>Arduino UNO</a:t>
            </a:r>
          </a:p>
        </p:txBody>
      </p:sp>
      <p:sp>
        <p:nvSpPr>
          <p:cNvPr id="3" name="TextBox 76"/>
          <p:cNvSpPr txBox="1"/>
          <p:nvPr/>
        </p:nvSpPr>
        <p:spPr>
          <a:xfrm>
            <a:off x="4091003" y="2036936"/>
            <a:ext cx="1730939" cy="461665"/>
          </a:xfrm>
          <a:prstGeom prst="rect">
            <a:avLst/>
          </a:prstGeom>
          <a:noFill/>
          <a:effectLst/>
        </p:spPr>
        <p:txBody>
          <a:bodyPr wrap="square" rtlCol="0">
            <a:spAutoFit/>
          </a:bodyPr>
          <a:lstStyle/>
          <a:p>
            <a:pPr algn="ctr"/>
            <a:r>
              <a:rPr lang="en-US" altLang="zh-CN" sz="2400" dirty="0">
                <a:solidFill>
                  <a:schemeClr val="tx1">
                    <a:lumMod val="65000"/>
                    <a:lumOff val="35000"/>
                  </a:schemeClr>
                </a:solidFill>
                <a:cs typeface="+mn-ea"/>
                <a:sym typeface="+mn-lt"/>
              </a:rPr>
              <a:t>MPU 6050</a:t>
            </a:r>
            <a:endParaRPr lang="zh-CN" altLang="en-US" sz="2400" dirty="0">
              <a:solidFill>
                <a:schemeClr val="tx1">
                  <a:lumMod val="65000"/>
                  <a:lumOff val="35000"/>
                </a:schemeClr>
              </a:solidFill>
              <a:cs typeface="+mn-ea"/>
              <a:sym typeface="+mn-lt"/>
            </a:endParaRPr>
          </a:p>
        </p:txBody>
      </p:sp>
      <p:sp>
        <p:nvSpPr>
          <p:cNvPr id="5" name="TextBox 76"/>
          <p:cNvSpPr txBox="1"/>
          <p:nvPr/>
        </p:nvSpPr>
        <p:spPr>
          <a:xfrm>
            <a:off x="6890501" y="4625358"/>
            <a:ext cx="1480546" cy="400110"/>
          </a:xfrm>
          <a:prstGeom prst="rect">
            <a:avLst/>
          </a:prstGeom>
          <a:noFill/>
          <a:effectLst/>
        </p:spPr>
        <p:txBody>
          <a:bodyPr wrap="square" rtlCol="0">
            <a:spAutoFit/>
          </a:bodyPr>
          <a:lstStyle/>
          <a:p>
            <a:pPr algn="ctr"/>
            <a:r>
              <a:rPr lang="en-US" altLang="zh-CN" sz="2000" dirty="0">
                <a:solidFill>
                  <a:schemeClr val="tx1">
                    <a:lumMod val="65000"/>
                    <a:lumOff val="35000"/>
                  </a:schemeClr>
                </a:solidFill>
                <a:cs typeface="+mn-ea"/>
                <a:sym typeface="+mn-lt"/>
              </a:rPr>
              <a:t>LCD display</a:t>
            </a:r>
            <a:endParaRPr lang="zh-CN" altLang="en-US" sz="2000" dirty="0">
              <a:solidFill>
                <a:schemeClr val="tx1">
                  <a:lumMod val="65000"/>
                  <a:lumOff val="35000"/>
                </a:schemeClr>
              </a:solidFill>
              <a:cs typeface="+mn-ea"/>
              <a:sym typeface="+mn-lt"/>
            </a:endParaRPr>
          </a:p>
        </p:txBody>
      </p:sp>
      <p:sp>
        <p:nvSpPr>
          <p:cNvPr id="14" name="TextBox 3"/>
          <p:cNvSpPr txBox="1"/>
          <p:nvPr/>
        </p:nvSpPr>
        <p:spPr>
          <a:xfrm>
            <a:off x="2290803" y="6631595"/>
            <a:ext cx="1800200" cy="118430"/>
          </a:xfrm>
          <a:prstGeom prst="rect">
            <a:avLst/>
          </a:prstGeom>
          <a:noFill/>
        </p:spPr>
        <p:txBody>
          <a:bodyPr wrap="square" rtlCol="0">
            <a:spAutoFit/>
          </a:bodyPr>
          <a:lstStyle/>
          <a:p>
            <a:pPr>
              <a:lnSpc>
                <a:spcPct val="200000"/>
              </a:lnSpc>
            </a:pPr>
            <a:r>
              <a:rPr lang="en-US" altLang="zh-CN" sz="100">
                <a:solidFill>
                  <a:schemeClr val="accent2">
                    <a:lumMod val="20000"/>
                    <a:lumOff val="80000"/>
                  </a:schemeClr>
                </a:solidFill>
                <a:latin typeface="微软雅黑" panose="020B0503020204020204" pitchFamily="34" charset="-122"/>
                <a:ea typeface="微软雅黑" panose="020B0503020204020204" pitchFamily="34" charset="-122"/>
              </a:rPr>
              <a:t>PPT</a:t>
            </a:r>
            <a:r>
              <a:rPr lang="zh-CN" altLang="en-US" sz="100">
                <a:solidFill>
                  <a:schemeClr val="accent2">
                    <a:lumMod val="20000"/>
                    <a:lumOff val="80000"/>
                  </a:schemeClr>
                </a:solidFill>
                <a:latin typeface="微软雅黑" panose="020B0503020204020204" pitchFamily="34" charset="-122"/>
                <a:ea typeface="微软雅黑" panose="020B0503020204020204" pitchFamily="34" charset="-122"/>
              </a:rPr>
              <a:t>模板 </a:t>
            </a:r>
            <a:r>
              <a:rPr lang="en-US" altLang="zh-CN" sz="100">
                <a:solidFill>
                  <a:schemeClr val="accent2">
                    <a:lumMod val="20000"/>
                    <a:lumOff val="80000"/>
                  </a:schemeClr>
                </a:solidFill>
                <a:latin typeface="微软雅黑" panose="020B0503020204020204" pitchFamily="34" charset="-122"/>
                <a:ea typeface="微软雅黑" panose="020B0503020204020204" pitchFamily="34" charset="-122"/>
              </a:rPr>
              <a:t>http://www.1ppt.com/moban/</a:t>
            </a:r>
            <a:r>
              <a:rPr lang="zh-CN" altLang="en-US" sz="100">
                <a:solidFill>
                  <a:schemeClr val="accent2">
                    <a:lumMod val="20000"/>
                    <a:lumOff val="80000"/>
                  </a:schemeClr>
                </a:solidFill>
                <a:latin typeface="微软雅黑" panose="020B0503020204020204" pitchFamily="34" charset="-122"/>
                <a:ea typeface="微软雅黑" panose="020B0503020204020204" pitchFamily="34" charset="-122"/>
              </a:rPr>
              <a:t> </a:t>
            </a:r>
            <a:endParaRPr lang="en-US" altLang="zh-CN" sz="100">
              <a:solidFill>
                <a:schemeClr val="accent2">
                  <a:lumMod val="20000"/>
                  <a:lumOff val="80000"/>
                </a:schemeClr>
              </a:solidFill>
              <a:latin typeface="微软雅黑" panose="020B0503020204020204" pitchFamily="34" charset="-122"/>
              <a:ea typeface="微软雅黑" panose="020B0503020204020204" pitchFamily="34" charset="-122"/>
            </a:endParaRPr>
          </a:p>
        </p:txBody>
      </p:sp>
      <p:sp>
        <p:nvSpPr>
          <p:cNvPr id="16" name="图文框 15"/>
          <p:cNvSpPr/>
          <p:nvPr/>
        </p:nvSpPr>
        <p:spPr>
          <a:xfrm>
            <a:off x="9325630" y="5122127"/>
            <a:ext cx="1368706" cy="1368707"/>
          </a:xfrm>
          <a:prstGeom prst="frame">
            <a:avLst>
              <a:gd name="adj1" fmla="val 3125"/>
            </a:avLst>
          </a:prstGeom>
          <a:solidFill>
            <a:schemeClr val="accent1">
              <a:lumMod val="50000"/>
              <a:alpha val="46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文本框 7"/>
          <p:cNvSpPr txBox="1"/>
          <p:nvPr/>
        </p:nvSpPr>
        <p:spPr>
          <a:xfrm>
            <a:off x="536656" y="1122811"/>
            <a:ext cx="27432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sz="4400" b="1">
                <a:solidFill>
                  <a:schemeClr val="accent1">
                    <a:lumMod val="50000"/>
                  </a:schemeClr>
                </a:solidFill>
              </a:rPr>
              <a:t>Materials</a:t>
            </a:r>
            <a:endParaRPr lang="zh-CN" altLang="en-US" sz="4400" b="1">
              <a:solidFill>
                <a:schemeClr val="accent1">
                  <a:lumMod val="50000"/>
                </a:schemeClr>
              </a:solidFill>
            </a:endParaRPr>
          </a:p>
        </p:txBody>
      </p:sp>
      <p:pic>
        <p:nvPicPr>
          <p:cNvPr id="1026" name="Picture 2">
            <a:extLst>
              <a:ext uri="{FF2B5EF4-FFF2-40B4-BE49-F238E27FC236}">
                <a16:creationId xmlns:a16="http://schemas.microsoft.com/office/drawing/2014/main" id="{F5CBB300-9A0A-816A-4C63-C343AC6682E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9500" b="90833" l="7000" r="94125">
                        <a14:foregroundMark x1="19250" y1="29833" x2="19250" y2="29833"/>
                        <a14:foregroundMark x1="16125" y1="28500" x2="21000" y2="31333"/>
                        <a14:foregroundMark x1="12500" y1="29500" x2="7625" y2="36833"/>
                        <a14:foregroundMark x1="7625" y1="36833" x2="7125" y2="26167"/>
                        <a14:foregroundMark x1="7125" y1="26167" x2="8375" y2="23667"/>
                        <a14:foregroundMark x1="18125" y1="17500" x2="21875" y2="14500"/>
                        <a14:foregroundMark x1="19125" y1="12167" x2="19250" y2="21667"/>
                        <a14:foregroundMark x1="19250" y1="21667" x2="19250" y2="21667"/>
                        <a14:foregroundMark x1="45875" y1="11667" x2="73500" y2="9500"/>
                        <a14:foregroundMark x1="90500" y1="31500" x2="91500" y2="64667"/>
                        <a14:foregroundMark x1="91500" y1="64667" x2="89875" y2="80333"/>
                        <a14:foregroundMark x1="89875" y1="80333" x2="94125" y2="63000"/>
                        <a14:foregroundMark x1="84875" y1="60333" x2="83875" y2="67667"/>
                        <a14:foregroundMark x1="85250" y1="65000" x2="85375" y2="69500"/>
                        <a14:foregroundMark x1="84375" y1="65667" x2="82250" y2="65000"/>
                        <a14:foregroundMark x1="82375" y1="63000" x2="82625" y2="65333"/>
                        <a14:foregroundMark x1="79750" y1="45000" x2="82125" y2="50500"/>
                        <a14:foregroundMark x1="30875" y1="77833" x2="46250" y2="74667"/>
                        <a14:foregroundMark x1="17000" y1="90833" x2="40375" y2="87167"/>
                        <a14:foregroundMark x1="40375" y1="87167" x2="42125" y2="87167"/>
                      </a14:backgroundRemoval>
                    </a14:imgEffect>
                  </a14:imgLayer>
                </a14:imgProps>
              </a:ext>
              <a:ext uri="{28A0092B-C50C-407E-A947-70E740481C1C}">
                <a14:useLocalDpi xmlns:a14="http://schemas.microsoft.com/office/drawing/2010/main" val="0"/>
              </a:ext>
            </a:extLst>
          </a:blip>
          <a:srcRect/>
          <a:stretch>
            <a:fillRect/>
          </a:stretch>
        </p:blipFill>
        <p:spPr bwMode="auto">
          <a:xfrm>
            <a:off x="726134" y="2444374"/>
            <a:ext cx="2827632" cy="2120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11C01C1-3356-EDB5-1236-52707E78BCF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4400" b="90000" l="9908" r="95392">
                        <a14:foregroundMark x1="50000" y1="7300" x2="65668" y2="7000"/>
                        <a14:foregroundMark x1="65668" y1="7000" x2="90207" y2="8100"/>
                        <a14:foregroundMark x1="90207" y1="8100" x2="94355" y2="50100"/>
                        <a14:foregroundMark x1="94355" y1="50100" x2="93779" y2="52800"/>
                        <a14:foregroundMark x1="90783" y1="10600" x2="71774" y2="4700"/>
                        <a14:foregroundMark x1="71774" y1="4700" x2="57949" y2="4400"/>
                        <a14:foregroundMark x1="94585" y1="5600" x2="94124" y2="52800"/>
                        <a14:foregroundMark x1="97120" y1="23100" x2="95392" y2="33500"/>
                        <a14:foregroundMark x1="95392" y1="33500" x2="95392" y2="33500"/>
                      </a14:backgroundRemoval>
                    </a14:imgEffect>
                  </a14:imgLayer>
                </a14:imgProps>
              </a:ext>
              <a:ext uri="{28A0092B-C50C-407E-A947-70E740481C1C}">
                <a14:useLocalDpi xmlns:a14="http://schemas.microsoft.com/office/drawing/2010/main" val="0"/>
              </a:ext>
            </a:extLst>
          </a:blip>
          <a:srcRect/>
          <a:stretch>
            <a:fillRect/>
          </a:stretch>
        </p:blipFill>
        <p:spPr bwMode="auto">
          <a:xfrm>
            <a:off x="3383669" y="2772617"/>
            <a:ext cx="2153147" cy="24804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C32C173-6336-02D3-FE53-5C4F59E5F5DB}"/>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300" b="90000" l="2125" r="96458">
                        <a14:foregroundMark x1="27273" y1="25100" x2="48996" y2="19300"/>
                        <a14:foregroundMark x1="48996" y1="19300" x2="61747" y2="10300"/>
                        <a14:foregroundMark x1="61747" y1="10300" x2="26564" y2="18300"/>
                        <a14:foregroundMark x1="26564" y1="18300" x2="71311" y2="38900"/>
                        <a14:foregroundMark x1="71311" y1="38900" x2="93979" y2="41100"/>
                        <a14:foregroundMark x1="79811" y1="28000" x2="74262" y2="39400"/>
                        <a14:foregroundMark x1="74262" y1="39400" x2="53247" y2="40600"/>
                        <a14:foregroundMark x1="53247" y1="40600" x2="24321" y2="33800"/>
                        <a14:foregroundMark x1="24321" y1="33800" x2="14050" y2="19300"/>
                        <a14:foregroundMark x1="14050" y1="19300" x2="30460" y2="8300"/>
                        <a14:foregroundMark x1="30460" y1="8300" x2="43566" y2="5000"/>
                        <a14:foregroundMark x1="43566" y1="5000" x2="71429" y2="5600"/>
                        <a14:foregroundMark x1="71429" y1="5600" x2="85596" y2="11600"/>
                        <a14:foregroundMark x1="85596" y1="11600" x2="91972" y2="28400"/>
                        <a14:foregroundMark x1="76033" y1="1600" x2="12043" y2="5400"/>
                        <a14:foregroundMark x1="10035" y1="1700" x2="21842" y2="1700"/>
                        <a14:foregroundMark x1="21842" y1="1700" x2="39197" y2="3200"/>
                        <a14:foregroundMark x1="8028" y1="4300" x2="10153" y2="35000"/>
                        <a14:foregroundMark x1="10153" y1="35000" x2="13105" y2="41500"/>
                        <a14:foregroundMark x1="13105" y1="41500" x2="74734" y2="44300"/>
                        <a14:foregroundMark x1="8146" y1="38700" x2="3778" y2="32200"/>
                        <a14:foregroundMark x1="3778" y1="32200" x2="2952" y2="9900"/>
                        <a14:foregroundMark x1="2952" y1="9900" x2="9091" y2="1400"/>
                        <a14:foregroundMark x1="9091" y1="1400" x2="9445" y2="1300"/>
                        <a14:foregroundMark x1="2597" y1="3600" x2="4604" y2="28500"/>
                        <a14:foregroundMark x1="4486" y1="4700" x2="3070" y2="700"/>
                        <a14:foregroundMark x1="13341" y1="2900" x2="46871" y2="1300"/>
                        <a14:foregroundMark x1="46871" y1="1300" x2="48642" y2="1300"/>
                        <a14:foregroundMark x1="76741" y1="3200" x2="88666" y2="2600"/>
                        <a14:foregroundMark x1="87367" y1="4300" x2="89610" y2="1900"/>
                        <a14:foregroundMark x1="93034" y1="42900" x2="95750" y2="42600"/>
                        <a14:foregroundMark x1="7202" y1="44200" x2="7202" y2="44200"/>
                        <a14:foregroundMark x1="7320" y1="44400" x2="7202" y2="44000"/>
                        <a14:foregroundMark x1="6139" y1="42400" x2="6139" y2="42400"/>
                        <a14:foregroundMark x1="8028" y1="42000" x2="6730" y2="44600"/>
                        <a14:foregroundMark x1="88312" y1="1700" x2="90319" y2="1300"/>
                        <a14:foregroundMark x1="11098" y1="2200" x2="39433" y2="300"/>
                        <a14:foregroundMark x1="39433" y1="300" x2="40024" y2="300"/>
                        <a14:foregroundMark x1="50295" y1="36300" x2="62692" y2="37600"/>
                        <a14:foregroundMark x1="95396" y1="25400" x2="96458" y2="41000"/>
                        <a14:foregroundMark x1="96458" y1="41000" x2="96222" y2="42300"/>
                        <a14:backgroundMark x1="26328" y1="64700" x2="39669" y2="70100"/>
                        <a14:backgroundMark x1="39669" y1="70100" x2="67414" y2="67300"/>
                        <a14:backgroundMark x1="67414" y1="67300" x2="25620" y2="68800"/>
                        <a14:backgroundMark x1="25620" y1="68800" x2="36009" y2="73400"/>
                        <a14:backgroundMark x1="25502" y1="64700" x2="7202" y2="62700"/>
                        <a14:backgroundMark x1="12751" y1="61600" x2="83353" y2="53800"/>
                        <a14:backgroundMark x1="83353" y1="53800" x2="84534" y2="53800"/>
                      </a14:backgroundRemoval>
                    </a14:imgEffect>
                  </a14:imgLayer>
                </a14:imgProps>
              </a:ext>
              <a:ext uri="{28A0092B-C50C-407E-A947-70E740481C1C}">
                <a14:useLocalDpi xmlns:a14="http://schemas.microsoft.com/office/drawing/2010/main" val="0"/>
              </a:ext>
            </a:extLst>
          </a:blip>
          <a:srcRect/>
          <a:stretch>
            <a:fillRect/>
          </a:stretch>
        </p:blipFill>
        <p:spPr bwMode="auto">
          <a:xfrm rot="1341705">
            <a:off x="6100027" y="2750429"/>
            <a:ext cx="2452961" cy="289608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strVal val="#ppt_w*0.70"/>
                                          </p:val>
                                        </p:tav>
                                        <p:tav tm="100000">
                                          <p:val>
                                            <p:strVal val="#ppt_w"/>
                                          </p:val>
                                        </p:tav>
                                      </p:tavLst>
                                    </p:anim>
                                    <p:anim calcmode="lin" valueType="num">
                                      <p:cBhvr>
                                        <p:cTn id="8" dur="1000" fill="hold"/>
                                        <p:tgtEl>
                                          <p:spTgt spid="48"/>
                                        </p:tgtEl>
                                        <p:attrNameLst>
                                          <p:attrName>ppt_h</p:attrName>
                                        </p:attrNameLst>
                                      </p:cBhvr>
                                      <p:tavLst>
                                        <p:tav tm="0">
                                          <p:val>
                                            <p:strVal val="#ppt_h"/>
                                          </p:val>
                                        </p:tav>
                                        <p:tav tm="100000">
                                          <p:val>
                                            <p:strVal val="#ppt_h"/>
                                          </p:val>
                                        </p:tav>
                                      </p:tavLst>
                                    </p:anim>
                                    <p:animEffect transition="in" filter="fade">
                                      <p:cBhvr>
                                        <p:cTn id="9" dur="1000"/>
                                        <p:tgtEl>
                                          <p:spTgt spid="48"/>
                                        </p:tgtEl>
                                      </p:cBhvr>
                                    </p:animEffect>
                                  </p:childTnLst>
                                </p:cTn>
                              </p:par>
                              <p:par>
                                <p:cTn id="10" presetID="55"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p:cTn id="12" dur="1000" fill="hold"/>
                                        <p:tgtEl>
                                          <p:spTgt spid="53"/>
                                        </p:tgtEl>
                                        <p:attrNameLst>
                                          <p:attrName>ppt_w</p:attrName>
                                        </p:attrNameLst>
                                      </p:cBhvr>
                                      <p:tavLst>
                                        <p:tav tm="0">
                                          <p:val>
                                            <p:strVal val="#ppt_w*0.70"/>
                                          </p:val>
                                        </p:tav>
                                        <p:tav tm="100000">
                                          <p:val>
                                            <p:strVal val="#ppt_w"/>
                                          </p:val>
                                        </p:tav>
                                      </p:tavLst>
                                    </p:anim>
                                    <p:anim calcmode="lin" valueType="num">
                                      <p:cBhvr>
                                        <p:cTn id="13" dur="1000" fill="hold"/>
                                        <p:tgtEl>
                                          <p:spTgt spid="53"/>
                                        </p:tgtEl>
                                        <p:attrNameLst>
                                          <p:attrName>ppt_h</p:attrName>
                                        </p:attrNameLst>
                                      </p:cBhvr>
                                      <p:tavLst>
                                        <p:tav tm="0">
                                          <p:val>
                                            <p:strVal val="#ppt_h"/>
                                          </p:val>
                                        </p:tav>
                                        <p:tav tm="100000">
                                          <p:val>
                                            <p:strVal val="#ppt_h"/>
                                          </p:val>
                                        </p:tav>
                                      </p:tavLst>
                                    </p:anim>
                                    <p:animEffect transition="in" filter="fade">
                                      <p:cBhvr>
                                        <p:cTn id="14" dur="1000"/>
                                        <p:tgtEl>
                                          <p:spTgt spid="53"/>
                                        </p:tgtEl>
                                      </p:cBhvr>
                                    </p:animEffect>
                                  </p:childTnLst>
                                </p:cTn>
                              </p:par>
                              <p:par>
                                <p:cTn id="15" presetID="55"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1000" fill="hold"/>
                                        <p:tgtEl>
                                          <p:spTgt spid="57"/>
                                        </p:tgtEl>
                                        <p:attrNameLst>
                                          <p:attrName>ppt_w</p:attrName>
                                        </p:attrNameLst>
                                      </p:cBhvr>
                                      <p:tavLst>
                                        <p:tav tm="0">
                                          <p:val>
                                            <p:strVal val="#ppt_w*0.70"/>
                                          </p:val>
                                        </p:tav>
                                        <p:tav tm="100000">
                                          <p:val>
                                            <p:strVal val="#ppt_w"/>
                                          </p:val>
                                        </p:tav>
                                      </p:tavLst>
                                    </p:anim>
                                    <p:anim calcmode="lin" valueType="num">
                                      <p:cBhvr>
                                        <p:cTn id="18" dur="1000" fill="hold"/>
                                        <p:tgtEl>
                                          <p:spTgt spid="57"/>
                                        </p:tgtEl>
                                        <p:attrNameLst>
                                          <p:attrName>ppt_h</p:attrName>
                                        </p:attrNameLst>
                                      </p:cBhvr>
                                      <p:tavLst>
                                        <p:tav tm="0">
                                          <p:val>
                                            <p:strVal val="#ppt_h"/>
                                          </p:val>
                                        </p:tav>
                                        <p:tav tm="100000">
                                          <p:val>
                                            <p:strVal val="#ppt_h"/>
                                          </p:val>
                                        </p:tav>
                                      </p:tavLst>
                                    </p:anim>
                                    <p:animEffect transition="in" filter="fade">
                                      <p:cBhvr>
                                        <p:cTn id="19" dur="1000"/>
                                        <p:tgtEl>
                                          <p:spTgt spid="57"/>
                                        </p:tgtEl>
                                      </p:cBhvr>
                                    </p:animEffect>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3" presetClass="entr" presetSubtype="1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 grpId="0" bldLvl="0" animBg="1"/>
      <p:bldP spid="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PART.04</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599789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文本框 12"/>
          <p:cNvSpPr txBox="1"/>
          <p:nvPr/>
        </p:nvSpPr>
        <p:spPr>
          <a:xfrm>
            <a:off x="362063" y="755821"/>
            <a:ext cx="3968284" cy="1107996"/>
          </a:xfrm>
          <a:prstGeom prst="rect">
            <a:avLst/>
          </a:prstGeom>
          <a:noFill/>
        </p:spPr>
        <p:txBody>
          <a:bodyPr wrap="square" lIns="91440" tIns="45720" rIns="91440" bIns="45720" rtlCol="0" anchor="t">
            <a:spAutoFit/>
          </a:bodyPr>
          <a:lstStyle/>
          <a:p>
            <a:pPr algn="ctr"/>
            <a:r>
              <a:rPr lang="en-US" altLang="zh-CN" sz="6600" b="1" dirty="0">
                <a:solidFill>
                  <a:schemeClr val="accent1">
                    <a:lumMod val="50000"/>
                  </a:schemeClr>
                </a:solidFill>
                <a:cs typeface="+mn-ea"/>
              </a:rPr>
              <a:t>Methods</a:t>
            </a:r>
          </a:p>
        </p:txBody>
      </p:sp>
      <p:sp>
        <p:nvSpPr>
          <p:cNvPr id="19" name="文本框 18">
            <a:extLst>
              <a:ext uri="{FF2B5EF4-FFF2-40B4-BE49-F238E27FC236}">
                <a16:creationId xmlns:a16="http://schemas.microsoft.com/office/drawing/2014/main" id="{2994BD1C-F39F-C613-C187-75C476B3FC6B}"/>
              </a:ext>
            </a:extLst>
          </p:cNvPr>
          <p:cNvSpPr txBox="1"/>
          <p:nvPr/>
        </p:nvSpPr>
        <p:spPr>
          <a:xfrm>
            <a:off x="-1218016" y="1902088"/>
            <a:ext cx="6065319" cy="1600438"/>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1</a:t>
            </a:r>
            <a:r>
              <a:rPr lang="zh-CN" altLang="en-US" sz="3200" b="1" dirty="0">
                <a:solidFill>
                  <a:schemeClr val="accent1">
                    <a:lumMod val="50000"/>
                  </a:schemeClr>
                </a:solidFill>
                <a:cs typeface="+mn-ea"/>
              </a:rPr>
              <a:t>，</a:t>
            </a:r>
            <a:r>
              <a:rPr lang="en-US" altLang="zh-CN" sz="3200" b="1" dirty="0">
                <a:solidFill>
                  <a:schemeClr val="accent1">
                    <a:lumMod val="50000"/>
                  </a:schemeClr>
                </a:solidFill>
                <a:cs typeface="+mn-ea"/>
              </a:rPr>
              <a:t>UI &amp; LCD</a:t>
            </a:r>
          </a:p>
          <a:p>
            <a:pPr algn="ctr"/>
            <a:endParaRPr lang="en-US" altLang="zh-CN" sz="6600" b="1" dirty="0">
              <a:solidFill>
                <a:schemeClr val="accent1">
                  <a:lumMod val="50000"/>
                </a:schemeClr>
              </a:solidFill>
              <a:cs typeface="+mn-ea"/>
            </a:endParaRPr>
          </a:p>
        </p:txBody>
      </p:sp>
      <p:pic>
        <p:nvPicPr>
          <p:cNvPr id="22" name="47fa3f00917b21354960845730882b03">
            <a:hlinkClick r:id="" action="ppaction://media"/>
            <a:extLst>
              <a:ext uri="{FF2B5EF4-FFF2-40B4-BE49-F238E27FC236}">
                <a16:creationId xmlns:a16="http://schemas.microsoft.com/office/drawing/2014/main" id="{F396E19C-00FC-D9B8-C460-D6F2D05DEEE9}"/>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7141949" y="27807"/>
            <a:ext cx="3857625" cy="6858000"/>
          </a:xfrm>
          <a:prstGeom prst="rect">
            <a:avLst/>
          </a:prstGeom>
        </p:spPr>
      </p:pic>
      <p:sp>
        <p:nvSpPr>
          <p:cNvPr id="24" name="文本框 23">
            <a:extLst>
              <a:ext uri="{FF2B5EF4-FFF2-40B4-BE49-F238E27FC236}">
                <a16:creationId xmlns:a16="http://schemas.microsoft.com/office/drawing/2014/main" id="{D9AEF36D-2DF6-6EC2-3AFA-7CCCD77C654D}"/>
              </a:ext>
            </a:extLst>
          </p:cNvPr>
          <p:cNvSpPr txBox="1"/>
          <p:nvPr/>
        </p:nvSpPr>
        <p:spPr>
          <a:xfrm>
            <a:off x="222625" y="2702307"/>
            <a:ext cx="6532137" cy="3970318"/>
          </a:xfrm>
          <a:prstGeom prst="rect">
            <a:avLst/>
          </a:prstGeom>
          <a:noFill/>
        </p:spPr>
        <p:txBody>
          <a:bodyPr wrap="square">
            <a:spAutoFit/>
          </a:bodyPr>
          <a:lstStyle/>
          <a:p>
            <a:pPr marL="285750" indent="-285750">
              <a:buFontTx/>
              <a:buChar char="-"/>
            </a:pPr>
            <a:r>
              <a:rPr lang="en-US" altLang="zh-CN" dirty="0">
                <a:solidFill>
                  <a:schemeClr val="accent1"/>
                </a:solidFill>
                <a:latin typeface="Times New Roman" panose="02020603050405020304" pitchFamily="18" charset="0"/>
                <a:cs typeface="Times New Roman" panose="02020603050405020304" pitchFamily="18" charset="0"/>
              </a:rPr>
              <a:t>Automatically switches to the weight selection screen, where the user selects their weight category using the joystick.</a:t>
            </a:r>
          </a:p>
          <a:p>
            <a:endParaRPr lang="en-US" altLang="zh-CN" dirty="0">
              <a:solidFill>
                <a:schemeClr val="accent1"/>
              </a:solidFill>
              <a:latin typeface="Times New Roman" panose="02020603050405020304" pitchFamily="18" charset="0"/>
              <a:cs typeface="Times New Roman" panose="02020603050405020304" pitchFamily="18" charset="0"/>
            </a:endParaRPr>
          </a:p>
          <a:p>
            <a:pPr marL="285750" indent="-285750">
              <a:buFontTx/>
              <a:buChar char="-"/>
            </a:pPr>
            <a:r>
              <a:rPr lang="en-US" altLang="zh-CN" dirty="0">
                <a:solidFill>
                  <a:schemeClr val="accent1"/>
                </a:solidFill>
                <a:latin typeface="Times New Roman" panose="02020603050405020304" pitchFamily="18" charset="0"/>
                <a:cs typeface="Times New Roman" panose="02020603050405020304" pitchFamily="18" charset="0"/>
              </a:rPr>
              <a:t>The user confirms the selection by pressing the joystick button, entering the jump rope state.</a:t>
            </a:r>
          </a:p>
          <a:p>
            <a:pPr marL="285750" indent="-285750">
              <a:buFontTx/>
              <a:buChar char="-"/>
            </a:pPr>
            <a:endParaRPr lang="en-US" altLang="zh-CN" dirty="0">
              <a:solidFill>
                <a:schemeClr val="accent1"/>
              </a:solidFill>
              <a:latin typeface="Times New Roman" panose="02020603050405020304" pitchFamily="18" charset="0"/>
              <a:cs typeface="Times New Roman" panose="02020603050405020304" pitchFamily="18" charset="0"/>
            </a:endParaRPr>
          </a:p>
          <a:p>
            <a:pPr marL="285750" indent="-285750">
              <a:buFontTx/>
              <a:buChar char="-"/>
            </a:pPr>
            <a:r>
              <a:rPr lang="en-US" altLang="zh-CN" dirty="0">
                <a:solidFill>
                  <a:schemeClr val="accent1"/>
                </a:solidFill>
                <a:latin typeface="Times New Roman" panose="02020603050405020304" pitchFamily="18" charset="0"/>
                <a:cs typeface="Times New Roman" panose="02020603050405020304" pitchFamily="18" charset="0"/>
              </a:rPr>
              <a:t>In the jump rope state, the counter and timer start, and the LCD updates the data in real-time.</a:t>
            </a:r>
          </a:p>
          <a:p>
            <a:pPr marL="285750" indent="-285750">
              <a:buFontTx/>
              <a:buChar char="-"/>
            </a:pPr>
            <a:endParaRPr lang="en-US" altLang="zh-CN" dirty="0">
              <a:solidFill>
                <a:schemeClr val="accent1"/>
              </a:solidFill>
              <a:latin typeface="Times New Roman" panose="02020603050405020304" pitchFamily="18" charset="0"/>
              <a:cs typeface="Times New Roman" panose="02020603050405020304" pitchFamily="18" charset="0"/>
            </a:endParaRPr>
          </a:p>
          <a:p>
            <a:pPr marL="285750" indent="-285750">
              <a:buFontTx/>
              <a:buChar char="-"/>
            </a:pPr>
            <a:r>
              <a:rPr lang="en-US" altLang="zh-CN" dirty="0">
                <a:solidFill>
                  <a:schemeClr val="accent1"/>
                </a:solidFill>
                <a:latin typeface="Times New Roman" panose="02020603050405020304" pitchFamily="18" charset="0"/>
                <a:cs typeface="Times New Roman" panose="02020603050405020304" pitchFamily="18" charset="0"/>
              </a:rPr>
              <a:t>The user presses the joystick button to stop jumping, transitioning to the jump rope end state.</a:t>
            </a:r>
          </a:p>
          <a:p>
            <a:pPr marL="285750" indent="-285750">
              <a:buFontTx/>
              <a:buChar char="-"/>
            </a:pPr>
            <a:endParaRPr lang="en-US" altLang="zh-CN" dirty="0">
              <a:solidFill>
                <a:schemeClr val="accent1"/>
              </a:solidFill>
              <a:latin typeface="Times New Roman" panose="02020603050405020304" pitchFamily="18" charset="0"/>
              <a:cs typeface="Times New Roman" panose="02020603050405020304" pitchFamily="18" charset="0"/>
            </a:endParaRPr>
          </a:p>
          <a:p>
            <a:r>
              <a:rPr lang="en-US" altLang="zh-CN" dirty="0">
                <a:solidFill>
                  <a:schemeClr val="accent1"/>
                </a:solidFill>
                <a:latin typeface="Times New Roman" panose="02020603050405020304" pitchFamily="18" charset="0"/>
                <a:cs typeface="Times New Roman" panose="02020603050405020304" pitchFamily="18" charset="0"/>
              </a:rPr>
              <a:t>- In the jump rope end state, the LCD displays the jump count, elapsed time, calories burned, and BPM (jumps per minute).</a:t>
            </a:r>
            <a:endParaRPr lang="zh-CN" altLang="en-US" dirty="0">
              <a:solidFill>
                <a:schemeClr val="accent1"/>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817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22"/>
                </p:tgtEl>
              </p:cMediaNode>
            </p:video>
            <p:seq concurrent="1" nextAc="seek">
              <p:cTn id="21" restart="whenNotActive" fill="hold" evtFilter="cancelBubble" nodeType="interactiveSeq">
                <p:stCondLst>
                  <p:cond evt="onClick" delay="0">
                    <p:tgtEl>
                      <p:spTgt spid="22"/>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22"/>
                                        </p:tgtEl>
                                      </p:cBhvr>
                                    </p:cmd>
                                  </p:childTnLst>
                                </p:cTn>
                              </p:par>
                            </p:childTnLst>
                          </p:cTn>
                        </p:par>
                      </p:childTnLst>
                    </p:cTn>
                  </p:par>
                </p:childTnLst>
              </p:cTn>
              <p:nextCondLst>
                <p:cond evt="onClick" delay="0">
                  <p:tgtEl>
                    <p:spTgt spid="22"/>
                  </p:tgtEl>
                </p:cond>
              </p:nextCondLst>
            </p:seq>
          </p:childTnLst>
        </p:cTn>
      </p:par>
    </p:tnLst>
    <p:bldLst>
      <p:bldP spid="13"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PART.04</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599789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文本框 12"/>
          <p:cNvSpPr txBox="1"/>
          <p:nvPr/>
        </p:nvSpPr>
        <p:spPr>
          <a:xfrm>
            <a:off x="362063" y="755821"/>
            <a:ext cx="3968284" cy="1107996"/>
          </a:xfrm>
          <a:prstGeom prst="rect">
            <a:avLst/>
          </a:prstGeom>
          <a:noFill/>
        </p:spPr>
        <p:txBody>
          <a:bodyPr wrap="square" lIns="91440" tIns="45720" rIns="91440" bIns="45720" rtlCol="0" anchor="t">
            <a:spAutoFit/>
          </a:bodyPr>
          <a:lstStyle/>
          <a:p>
            <a:pPr algn="ctr"/>
            <a:r>
              <a:rPr lang="en-US" altLang="zh-CN" sz="6600" b="1" dirty="0">
                <a:solidFill>
                  <a:schemeClr val="accent1">
                    <a:lumMod val="50000"/>
                  </a:schemeClr>
                </a:solidFill>
                <a:cs typeface="+mn-ea"/>
              </a:rPr>
              <a:t>Methods</a:t>
            </a:r>
          </a:p>
        </p:txBody>
      </p:sp>
      <p:sp>
        <p:nvSpPr>
          <p:cNvPr id="19" name="文本框 18">
            <a:extLst>
              <a:ext uri="{FF2B5EF4-FFF2-40B4-BE49-F238E27FC236}">
                <a16:creationId xmlns:a16="http://schemas.microsoft.com/office/drawing/2014/main" id="{2994BD1C-F39F-C613-C187-75C476B3FC6B}"/>
              </a:ext>
            </a:extLst>
          </p:cNvPr>
          <p:cNvSpPr txBox="1"/>
          <p:nvPr/>
        </p:nvSpPr>
        <p:spPr>
          <a:xfrm>
            <a:off x="30681" y="1776781"/>
            <a:ext cx="6065319" cy="1600438"/>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2</a:t>
            </a:r>
            <a:r>
              <a:rPr lang="zh-CN" altLang="en-US" sz="3200" b="1" dirty="0">
                <a:solidFill>
                  <a:schemeClr val="accent1">
                    <a:lumMod val="50000"/>
                  </a:schemeClr>
                </a:solidFill>
                <a:cs typeface="+mn-ea"/>
              </a:rPr>
              <a:t>，</a:t>
            </a:r>
            <a:r>
              <a:rPr lang="en-US" altLang="zh-CN" sz="3200" b="1" dirty="0">
                <a:solidFill>
                  <a:schemeClr val="accent1">
                    <a:lumMod val="50000"/>
                  </a:schemeClr>
                </a:solidFill>
                <a:cs typeface="+mn-ea"/>
              </a:rPr>
              <a:t>algorithm for coordinate</a:t>
            </a:r>
          </a:p>
          <a:p>
            <a:pPr algn="ctr"/>
            <a:endParaRPr lang="en-US" altLang="zh-CN" sz="6600" b="1" dirty="0">
              <a:solidFill>
                <a:schemeClr val="accent1">
                  <a:lumMod val="50000"/>
                </a:schemeClr>
              </a:solidFill>
              <a:cs typeface="+mn-ea"/>
            </a:endParaRPr>
          </a:p>
        </p:txBody>
      </p:sp>
      <p:pic>
        <p:nvPicPr>
          <p:cNvPr id="3074" name="Picture 2" descr="undefined">
            <a:extLst>
              <a:ext uri="{FF2B5EF4-FFF2-40B4-BE49-F238E27FC236}">
                <a16:creationId xmlns:a16="http://schemas.microsoft.com/office/drawing/2014/main" id="{D2BDB37C-6F47-993B-404A-862D9A3A2C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3176" y="140606"/>
            <a:ext cx="3124184" cy="352296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6790D6EA-CC8B-53FE-2E52-7494D7B0E0D7}"/>
              </a:ext>
            </a:extLst>
          </p:cNvPr>
          <p:cNvPicPr>
            <a:picLocks noChangeAspect="1"/>
          </p:cNvPicPr>
          <p:nvPr/>
        </p:nvPicPr>
        <p:blipFill>
          <a:blip r:embed="rId4"/>
          <a:stretch>
            <a:fillRect/>
          </a:stretch>
        </p:blipFill>
        <p:spPr>
          <a:xfrm>
            <a:off x="869765" y="2456326"/>
            <a:ext cx="4772691" cy="2572109"/>
          </a:xfrm>
          <a:prstGeom prst="rect">
            <a:avLst/>
          </a:prstGeom>
        </p:spPr>
      </p:pic>
      <p:pic>
        <p:nvPicPr>
          <p:cNvPr id="8" name="图片 7">
            <a:extLst>
              <a:ext uri="{FF2B5EF4-FFF2-40B4-BE49-F238E27FC236}">
                <a16:creationId xmlns:a16="http://schemas.microsoft.com/office/drawing/2014/main" id="{85CA6769-0E66-A69B-8F26-F6EFBD86212B}"/>
              </a:ext>
            </a:extLst>
          </p:cNvPr>
          <p:cNvPicPr>
            <a:picLocks noChangeAspect="1"/>
          </p:cNvPicPr>
          <p:nvPr/>
        </p:nvPicPr>
        <p:blipFill>
          <a:blip r:embed="rId5"/>
          <a:stretch>
            <a:fillRect/>
          </a:stretch>
        </p:blipFill>
        <p:spPr>
          <a:xfrm>
            <a:off x="869765" y="5502020"/>
            <a:ext cx="4534533" cy="600159"/>
          </a:xfrm>
          <a:prstGeom prst="rect">
            <a:avLst/>
          </a:prstGeom>
        </p:spPr>
      </p:pic>
    </p:spTree>
    <p:custDataLst>
      <p:tags r:id="rId1"/>
    </p:custDataLst>
    <p:extLst>
      <p:ext uri="{BB962C8B-B14F-4D97-AF65-F5344CB8AC3E}">
        <p14:creationId xmlns:p14="http://schemas.microsoft.com/office/powerpoint/2010/main" val="292158140"/>
      </p:ext>
    </p:ext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PART.04</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599789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文本框 12"/>
          <p:cNvSpPr txBox="1"/>
          <p:nvPr/>
        </p:nvSpPr>
        <p:spPr>
          <a:xfrm>
            <a:off x="362063" y="755821"/>
            <a:ext cx="3968284" cy="1107996"/>
          </a:xfrm>
          <a:prstGeom prst="rect">
            <a:avLst/>
          </a:prstGeom>
          <a:noFill/>
        </p:spPr>
        <p:txBody>
          <a:bodyPr wrap="square" lIns="91440" tIns="45720" rIns="91440" bIns="45720" rtlCol="0" anchor="t">
            <a:spAutoFit/>
          </a:bodyPr>
          <a:lstStyle/>
          <a:p>
            <a:pPr algn="ctr"/>
            <a:r>
              <a:rPr lang="en-US" altLang="zh-CN" sz="6600" b="1" dirty="0">
                <a:solidFill>
                  <a:schemeClr val="accent1">
                    <a:lumMod val="50000"/>
                  </a:schemeClr>
                </a:solidFill>
                <a:cs typeface="+mn-ea"/>
              </a:rPr>
              <a:t>Methods</a:t>
            </a:r>
          </a:p>
        </p:txBody>
      </p:sp>
      <p:sp>
        <p:nvSpPr>
          <p:cNvPr id="19" name="文本框 18">
            <a:extLst>
              <a:ext uri="{FF2B5EF4-FFF2-40B4-BE49-F238E27FC236}">
                <a16:creationId xmlns:a16="http://schemas.microsoft.com/office/drawing/2014/main" id="{2994BD1C-F39F-C613-C187-75C476B3FC6B}"/>
              </a:ext>
            </a:extLst>
          </p:cNvPr>
          <p:cNvSpPr txBox="1"/>
          <p:nvPr/>
        </p:nvSpPr>
        <p:spPr>
          <a:xfrm>
            <a:off x="30681" y="1776781"/>
            <a:ext cx="6065319" cy="1600438"/>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2</a:t>
            </a:r>
            <a:r>
              <a:rPr lang="zh-CN" altLang="en-US" sz="3200" b="1" dirty="0">
                <a:solidFill>
                  <a:schemeClr val="accent1">
                    <a:lumMod val="50000"/>
                  </a:schemeClr>
                </a:solidFill>
                <a:cs typeface="+mn-ea"/>
              </a:rPr>
              <a:t>，</a:t>
            </a:r>
            <a:r>
              <a:rPr lang="en-US" altLang="zh-CN" sz="3200" b="1" dirty="0">
                <a:solidFill>
                  <a:schemeClr val="accent1">
                    <a:lumMod val="50000"/>
                  </a:schemeClr>
                </a:solidFill>
                <a:cs typeface="+mn-ea"/>
              </a:rPr>
              <a:t>algorithm for coordinate</a:t>
            </a:r>
          </a:p>
          <a:p>
            <a:pPr algn="ctr"/>
            <a:endParaRPr lang="en-US" altLang="zh-CN" sz="6600" b="1" dirty="0">
              <a:solidFill>
                <a:schemeClr val="accent1">
                  <a:lumMod val="50000"/>
                </a:schemeClr>
              </a:solidFill>
              <a:cs typeface="+mn-ea"/>
            </a:endParaRPr>
          </a:p>
        </p:txBody>
      </p:sp>
      <p:pic>
        <p:nvPicPr>
          <p:cNvPr id="3" name="图片 2">
            <a:extLst>
              <a:ext uri="{FF2B5EF4-FFF2-40B4-BE49-F238E27FC236}">
                <a16:creationId xmlns:a16="http://schemas.microsoft.com/office/drawing/2014/main" id="{F83DEB1E-F465-E0EF-641D-16F80194B0BC}"/>
              </a:ext>
            </a:extLst>
          </p:cNvPr>
          <p:cNvPicPr>
            <a:picLocks noChangeAspect="1"/>
          </p:cNvPicPr>
          <p:nvPr/>
        </p:nvPicPr>
        <p:blipFill>
          <a:blip r:embed="rId3"/>
          <a:stretch>
            <a:fillRect/>
          </a:stretch>
        </p:blipFill>
        <p:spPr>
          <a:xfrm>
            <a:off x="777025" y="2806117"/>
            <a:ext cx="7445643" cy="1057960"/>
          </a:xfrm>
          <a:prstGeom prst="rect">
            <a:avLst/>
          </a:prstGeom>
        </p:spPr>
      </p:pic>
      <p:pic>
        <p:nvPicPr>
          <p:cNvPr id="5" name="图片 4">
            <a:extLst>
              <a:ext uri="{FF2B5EF4-FFF2-40B4-BE49-F238E27FC236}">
                <a16:creationId xmlns:a16="http://schemas.microsoft.com/office/drawing/2014/main" id="{91D938CB-B5A5-8CFD-7F60-CB2FC2BA41EF}"/>
              </a:ext>
            </a:extLst>
          </p:cNvPr>
          <p:cNvPicPr>
            <a:picLocks noChangeAspect="1"/>
          </p:cNvPicPr>
          <p:nvPr/>
        </p:nvPicPr>
        <p:blipFill>
          <a:blip r:embed="rId4"/>
          <a:stretch>
            <a:fillRect/>
          </a:stretch>
        </p:blipFill>
        <p:spPr>
          <a:xfrm>
            <a:off x="777025" y="3824999"/>
            <a:ext cx="7687748" cy="943107"/>
          </a:xfrm>
          <a:prstGeom prst="rect">
            <a:avLst/>
          </a:prstGeom>
        </p:spPr>
      </p:pic>
      <p:pic>
        <p:nvPicPr>
          <p:cNvPr id="3074" name="Picture 2" descr="undefined">
            <a:extLst>
              <a:ext uri="{FF2B5EF4-FFF2-40B4-BE49-F238E27FC236}">
                <a16:creationId xmlns:a16="http://schemas.microsoft.com/office/drawing/2014/main" id="{D2BDB37C-6F47-993B-404A-862D9A3A2C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3176" y="140606"/>
            <a:ext cx="3124184" cy="352296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5E6742D-2A7C-AC03-16B6-8FC3113B3A14}"/>
              </a:ext>
            </a:extLst>
          </p:cNvPr>
          <p:cNvSpPr txBox="1"/>
          <p:nvPr/>
        </p:nvSpPr>
        <p:spPr>
          <a:xfrm>
            <a:off x="777025" y="5640522"/>
            <a:ext cx="6705600" cy="646331"/>
          </a:xfrm>
          <a:prstGeom prst="rect">
            <a:avLst/>
          </a:prstGeom>
          <a:noFill/>
        </p:spPr>
        <p:txBody>
          <a:bodyPr wrap="square">
            <a:spAutoFit/>
          </a:bodyPr>
          <a:lstStyle/>
          <a:p>
            <a:r>
              <a:rPr lang="en-US" altLang="zh-CN" dirty="0"/>
              <a:t>Reference</a:t>
            </a:r>
            <a:r>
              <a:rPr lang="zh-CN" altLang="en-US" dirty="0"/>
              <a:t>： Lionel Brits - Hand drawn in Inkscape by me，CC BY 3.0，https://commons.wikimedia.org/w/index.php?curid=3362239</a:t>
            </a:r>
          </a:p>
        </p:txBody>
      </p:sp>
    </p:spTree>
    <p:custDataLst>
      <p:tags r:id="rId1"/>
    </p:custDataLst>
    <p:extLst>
      <p:ext uri="{BB962C8B-B14F-4D97-AF65-F5344CB8AC3E}">
        <p14:creationId xmlns:p14="http://schemas.microsoft.com/office/powerpoint/2010/main" val="1690558815"/>
      </p:ext>
    </p:ext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PART.04</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599789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文本框 12"/>
          <p:cNvSpPr txBox="1"/>
          <p:nvPr/>
        </p:nvSpPr>
        <p:spPr>
          <a:xfrm>
            <a:off x="362063" y="755821"/>
            <a:ext cx="3968284" cy="1107996"/>
          </a:xfrm>
          <a:prstGeom prst="rect">
            <a:avLst/>
          </a:prstGeom>
          <a:noFill/>
        </p:spPr>
        <p:txBody>
          <a:bodyPr wrap="square" lIns="91440" tIns="45720" rIns="91440" bIns="45720" rtlCol="0" anchor="t">
            <a:spAutoFit/>
          </a:bodyPr>
          <a:lstStyle/>
          <a:p>
            <a:pPr algn="ctr"/>
            <a:r>
              <a:rPr lang="en-US" altLang="zh-CN" sz="6600" b="1" dirty="0">
                <a:solidFill>
                  <a:schemeClr val="accent1">
                    <a:lumMod val="50000"/>
                  </a:schemeClr>
                </a:solidFill>
                <a:cs typeface="+mn-ea"/>
              </a:rPr>
              <a:t>Methods</a:t>
            </a:r>
          </a:p>
        </p:txBody>
      </p:sp>
      <p:sp>
        <p:nvSpPr>
          <p:cNvPr id="19" name="文本框 18">
            <a:extLst>
              <a:ext uri="{FF2B5EF4-FFF2-40B4-BE49-F238E27FC236}">
                <a16:creationId xmlns:a16="http://schemas.microsoft.com/office/drawing/2014/main" id="{2994BD1C-F39F-C613-C187-75C476B3FC6B}"/>
              </a:ext>
            </a:extLst>
          </p:cNvPr>
          <p:cNvSpPr txBox="1"/>
          <p:nvPr/>
        </p:nvSpPr>
        <p:spPr>
          <a:xfrm>
            <a:off x="-1218016" y="1902088"/>
            <a:ext cx="6065319" cy="1600438"/>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2</a:t>
            </a:r>
            <a:r>
              <a:rPr lang="zh-CN" altLang="en-US" sz="3200" b="1" dirty="0">
                <a:solidFill>
                  <a:schemeClr val="accent1">
                    <a:lumMod val="50000"/>
                  </a:schemeClr>
                </a:solidFill>
                <a:cs typeface="+mn-ea"/>
              </a:rPr>
              <a:t>，</a:t>
            </a:r>
            <a:r>
              <a:rPr lang="en-US" altLang="zh-CN" sz="3200" b="1" dirty="0">
                <a:solidFill>
                  <a:schemeClr val="accent1">
                    <a:lumMod val="50000"/>
                  </a:schemeClr>
                </a:solidFill>
                <a:cs typeface="+mn-ea"/>
              </a:rPr>
              <a:t>algorithm</a:t>
            </a:r>
          </a:p>
          <a:p>
            <a:pPr algn="ctr"/>
            <a:endParaRPr lang="en-US" altLang="zh-CN" sz="6600" b="1" dirty="0">
              <a:solidFill>
                <a:schemeClr val="accent1">
                  <a:lumMod val="50000"/>
                </a:schemeClr>
              </a:solidFill>
              <a:cs typeface="+mn-ea"/>
            </a:endParaRPr>
          </a:p>
        </p:txBody>
      </p:sp>
      <p:pic>
        <p:nvPicPr>
          <p:cNvPr id="4" name="图片 3">
            <a:extLst>
              <a:ext uri="{FF2B5EF4-FFF2-40B4-BE49-F238E27FC236}">
                <a16:creationId xmlns:a16="http://schemas.microsoft.com/office/drawing/2014/main" id="{77564385-DBDD-CEA7-E404-223D967BE85C}"/>
              </a:ext>
            </a:extLst>
          </p:cNvPr>
          <p:cNvPicPr>
            <a:picLocks noChangeAspect="1"/>
          </p:cNvPicPr>
          <p:nvPr/>
        </p:nvPicPr>
        <p:blipFill>
          <a:blip r:embed="rId3"/>
          <a:stretch>
            <a:fillRect/>
          </a:stretch>
        </p:blipFill>
        <p:spPr>
          <a:xfrm>
            <a:off x="0" y="656896"/>
            <a:ext cx="12192000" cy="5544207"/>
          </a:xfrm>
          <a:prstGeom prst="rect">
            <a:avLst/>
          </a:prstGeom>
        </p:spPr>
      </p:pic>
    </p:spTree>
    <p:custDataLst>
      <p:tags r:id="rId1"/>
    </p:custDataLst>
    <p:extLst>
      <p:ext uri="{BB962C8B-B14F-4D97-AF65-F5344CB8AC3E}">
        <p14:creationId xmlns:p14="http://schemas.microsoft.com/office/powerpoint/2010/main" val="4247751430"/>
      </p:ext>
    </p:ext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PART.04</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599789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文本框 12"/>
          <p:cNvSpPr txBox="1"/>
          <p:nvPr/>
        </p:nvSpPr>
        <p:spPr>
          <a:xfrm>
            <a:off x="362063" y="755821"/>
            <a:ext cx="3968284" cy="1107996"/>
          </a:xfrm>
          <a:prstGeom prst="rect">
            <a:avLst/>
          </a:prstGeom>
          <a:noFill/>
        </p:spPr>
        <p:txBody>
          <a:bodyPr wrap="square" lIns="91440" tIns="45720" rIns="91440" bIns="45720" rtlCol="0" anchor="t">
            <a:spAutoFit/>
          </a:bodyPr>
          <a:lstStyle/>
          <a:p>
            <a:pPr algn="ctr"/>
            <a:r>
              <a:rPr lang="en-US" altLang="zh-CN" sz="6600" b="1" dirty="0">
                <a:solidFill>
                  <a:schemeClr val="accent1">
                    <a:lumMod val="50000"/>
                  </a:schemeClr>
                </a:solidFill>
                <a:cs typeface="+mn-ea"/>
              </a:rPr>
              <a:t>Methods</a:t>
            </a:r>
          </a:p>
        </p:txBody>
      </p:sp>
      <p:sp>
        <p:nvSpPr>
          <p:cNvPr id="19" name="文本框 18">
            <a:extLst>
              <a:ext uri="{FF2B5EF4-FFF2-40B4-BE49-F238E27FC236}">
                <a16:creationId xmlns:a16="http://schemas.microsoft.com/office/drawing/2014/main" id="{2994BD1C-F39F-C613-C187-75C476B3FC6B}"/>
              </a:ext>
            </a:extLst>
          </p:cNvPr>
          <p:cNvSpPr txBox="1"/>
          <p:nvPr/>
        </p:nvSpPr>
        <p:spPr>
          <a:xfrm>
            <a:off x="122562" y="1872432"/>
            <a:ext cx="6065319" cy="1600438"/>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3</a:t>
            </a:r>
            <a:r>
              <a:rPr lang="zh-CN" altLang="en-US" sz="3200" b="1" dirty="0">
                <a:solidFill>
                  <a:schemeClr val="accent1">
                    <a:lumMod val="50000"/>
                  </a:schemeClr>
                </a:solidFill>
                <a:cs typeface="+mn-ea"/>
              </a:rPr>
              <a:t>，</a:t>
            </a:r>
            <a:r>
              <a:rPr lang="en-US" altLang="zh-CN" sz="3200" b="1" dirty="0">
                <a:solidFill>
                  <a:schemeClr val="accent1">
                    <a:lumMod val="50000"/>
                  </a:schemeClr>
                </a:solidFill>
                <a:cs typeface="+mn-ea"/>
              </a:rPr>
              <a:t>algorithm for angular acc </a:t>
            </a:r>
          </a:p>
          <a:p>
            <a:pPr algn="ctr"/>
            <a:endParaRPr lang="en-US" altLang="zh-CN" sz="6600" b="1" dirty="0">
              <a:solidFill>
                <a:schemeClr val="accent1">
                  <a:lumMod val="50000"/>
                </a:schemeClr>
              </a:solidFill>
              <a:cs typeface="+mn-ea"/>
            </a:endParaRPr>
          </a:p>
        </p:txBody>
      </p:sp>
      <p:pic>
        <p:nvPicPr>
          <p:cNvPr id="2050" name="Picture 2" descr="跳繩比慢跑更燃脂！跳繩優點、注意事項、新手訓練菜單一次看">
            <a:extLst>
              <a:ext uri="{FF2B5EF4-FFF2-40B4-BE49-F238E27FC236}">
                <a16:creationId xmlns:a16="http://schemas.microsoft.com/office/drawing/2014/main" id="{9295FEE3-8813-8FAD-7F90-A8A0D058E2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037" y="0"/>
            <a:ext cx="4838700"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a:extLst>
              <a:ext uri="{FF2B5EF4-FFF2-40B4-BE49-F238E27FC236}">
                <a16:creationId xmlns:a16="http://schemas.microsoft.com/office/drawing/2014/main" id="{402758A0-78B3-7F60-266B-8D22E3E0D2A8}"/>
              </a:ext>
            </a:extLst>
          </p:cNvPr>
          <p:cNvCxnSpPr>
            <a:cxnSpLocks/>
          </p:cNvCxnSpPr>
          <p:nvPr/>
        </p:nvCxnSpPr>
        <p:spPr>
          <a:xfrm>
            <a:off x="6999329" y="2989006"/>
            <a:ext cx="590090" cy="43999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弧形 5">
            <a:extLst>
              <a:ext uri="{FF2B5EF4-FFF2-40B4-BE49-F238E27FC236}">
                <a16:creationId xmlns:a16="http://schemas.microsoft.com/office/drawing/2014/main" id="{7CC8E714-8463-941E-8D80-8B6C2476BC20}"/>
              </a:ext>
            </a:extLst>
          </p:cNvPr>
          <p:cNvSpPr/>
          <p:nvPr/>
        </p:nvSpPr>
        <p:spPr>
          <a:xfrm>
            <a:off x="6445806" y="2035279"/>
            <a:ext cx="1107043" cy="2635044"/>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5436DEA4-5DA1-059B-11B5-C509606C419E}"/>
              </a:ext>
            </a:extLst>
          </p:cNvPr>
          <p:cNvCxnSpPr>
            <a:cxnSpLocks/>
          </p:cNvCxnSpPr>
          <p:nvPr/>
        </p:nvCxnSpPr>
        <p:spPr>
          <a:xfrm flipV="1">
            <a:off x="6999329" y="1892710"/>
            <a:ext cx="0" cy="109629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8419F75-8711-6394-79ED-14D4FD906D36}"/>
              </a:ext>
            </a:extLst>
          </p:cNvPr>
          <p:cNvCxnSpPr/>
          <p:nvPr/>
        </p:nvCxnSpPr>
        <p:spPr>
          <a:xfrm flipV="1">
            <a:off x="6999327" y="1863817"/>
            <a:ext cx="895976" cy="1125189"/>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pic>
        <p:nvPicPr>
          <p:cNvPr id="20" name="图片 19">
            <a:extLst>
              <a:ext uri="{FF2B5EF4-FFF2-40B4-BE49-F238E27FC236}">
                <a16:creationId xmlns:a16="http://schemas.microsoft.com/office/drawing/2014/main" id="{FBB4C307-CD6F-B456-1751-D652C1623A8D}"/>
              </a:ext>
            </a:extLst>
          </p:cNvPr>
          <p:cNvPicPr>
            <a:picLocks noChangeAspect="1"/>
          </p:cNvPicPr>
          <p:nvPr/>
        </p:nvPicPr>
        <p:blipFill>
          <a:blip r:embed="rId4"/>
          <a:stretch>
            <a:fillRect/>
          </a:stretch>
        </p:blipFill>
        <p:spPr>
          <a:xfrm>
            <a:off x="648717" y="2800274"/>
            <a:ext cx="1771897" cy="552527"/>
          </a:xfrm>
          <a:prstGeom prst="rect">
            <a:avLst/>
          </a:prstGeom>
        </p:spPr>
      </p:pic>
      <p:pic>
        <p:nvPicPr>
          <p:cNvPr id="23" name="图片 22">
            <a:extLst>
              <a:ext uri="{FF2B5EF4-FFF2-40B4-BE49-F238E27FC236}">
                <a16:creationId xmlns:a16="http://schemas.microsoft.com/office/drawing/2014/main" id="{8E2F2DAA-1247-6C3C-A49F-6C19A271A9C5}"/>
              </a:ext>
            </a:extLst>
          </p:cNvPr>
          <p:cNvPicPr>
            <a:picLocks noChangeAspect="1"/>
          </p:cNvPicPr>
          <p:nvPr/>
        </p:nvPicPr>
        <p:blipFill>
          <a:blip r:embed="rId5"/>
          <a:stretch>
            <a:fillRect/>
          </a:stretch>
        </p:blipFill>
        <p:spPr>
          <a:xfrm>
            <a:off x="652873" y="3352801"/>
            <a:ext cx="2257740" cy="685896"/>
          </a:xfrm>
          <a:prstGeom prst="rect">
            <a:avLst/>
          </a:prstGeom>
        </p:spPr>
      </p:pic>
      <p:pic>
        <p:nvPicPr>
          <p:cNvPr id="25" name="图片 24">
            <a:extLst>
              <a:ext uri="{FF2B5EF4-FFF2-40B4-BE49-F238E27FC236}">
                <a16:creationId xmlns:a16="http://schemas.microsoft.com/office/drawing/2014/main" id="{32FCB287-91C9-22E7-3888-34F771C1E0FC}"/>
              </a:ext>
            </a:extLst>
          </p:cNvPr>
          <p:cNvPicPr>
            <a:picLocks noChangeAspect="1"/>
          </p:cNvPicPr>
          <p:nvPr/>
        </p:nvPicPr>
        <p:blipFill>
          <a:blip r:embed="rId6"/>
          <a:stretch>
            <a:fillRect/>
          </a:stretch>
        </p:blipFill>
        <p:spPr>
          <a:xfrm>
            <a:off x="648717" y="4012887"/>
            <a:ext cx="1667108" cy="495369"/>
          </a:xfrm>
          <a:prstGeom prst="rect">
            <a:avLst/>
          </a:prstGeom>
        </p:spPr>
      </p:pic>
      <p:pic>
        <p:nvPicPr>
          <p:cNvPr id="27" name="图片 26">
            <a:extLst>
              <a:ext uri="{FF2B5EF4-FFF2-40B4-BE49-F238E27FC236}">
                <a16:creationId xmlns:a16="http://schemas.microsoft.com/office/drawing/2014/main" id="{51FF7223-2D41-D19B-C441-96DDF91AE450}"/>
              </a:ext>
            </a:extLst>
          </p:cNvPr>
          <p:cNvPicPr>
            <a:picLocks noChangeAspect="1"/>
          </p:cNvPicPr>
          <p:nvPr/>
        </p:nvPicPr>
        <p:blipFill>
          <a:blip r:embed="rId7"/>
          <a:stretch>
            <a:fillRect/>
          </a:stretch>
        </p:blipFill>
        <p:spPr>
          <a:xfrm>
            <a:off x="648717" y="4470093"/>
            <a:ext cx="3105583" cy="1019317"/>
          </a:xfrm>
          <a:prstGeom prst="rect">
            <a:avLst/>
          </a:prstGeom>
        </p:spPr>
      </p:pic>
      <p:pic>
        <p:nvPicPr>
          <p:cNvPr id="29" name="图片 28">
            <a:extLst>
              <a:ext uri="{FF2B5EF4-FFF2-40B4-BE49-F238E27FC236}">
                <a16:creationId xmlns:a16="http://schemas.microsoft.com/office/drawing/2014/main" id="{AD0DE2A5-2271-8DBB-46F4-13D35CF56BF1}"/>
              </a:ext>
            </a:extLst>
          </p:cNvPr>
          <p:cNvPicPr>
            <a:picLocks noChangeAspect="1"/>
          </p:cNvPicPr>
          <p:nvPr/>
        </p:nvPicPr>
        <p:blipFill>
          <a:blip r:embed="rId8"/>
          <a:stretch>
            <a:fillRect/>
          </a:stretch>
        </p:blipFill>
        <p:spPr>
          <a:xfrm>
            <a:off x="647026" y="5475823"/>
            <a:ext cx="1543265" cy="581106"/>
          </a:xfrm>
          <a:prstGeom prst="rect">
            <a:avLst/>
          </a:prstGeom>
        </p:spPr>
      </p:pic>
      <p:sp>
        <p:nvSpPr>
          <p:cNvPr id="30" name="文本框 29">
            <a:extLst>
              <a:ext uri="{FF2B5EF4-FFF2-40B4-BE49-F238E27FC236}">
                <a16:creationId xmlns:a16="http://schemas.microsoft.com/office/drawing/2014/main" id="{CDEF9FFC-D0A6-1F05-E0D4-043D2A8CCB12}"/>
              </a:ext>
            </a:extLst>
          </p:cNvPr>
          <p:cNvSpPr txBox="1"/>
          <p:nvPr/>
        </p:nvSpPr>
        <p:spPr>
          <a:xfrm>
            <a:off x="6606899" y="1687766"/>
            <a:ext cx="501445" cy="369332"/>
          </a:xfrm>
          <a:prstGeom prst="rect">
            <a:avLst/>
          </a:prstGeom>
          <a:noFill/>
        </p:spPr>
        <p:txBody>
          <a:bodyPr wrap="square" rtlCol="0">
            <a:spAutoFit/>
          </a:bodyPr>
          <a:lstStyle/>
          <a:p>
            <a:r>
              <a:rPr lang="en-US" altLang="zh-CN" dirty="0"/>
              <a:t>Z</a:t>
            </a:r>
            <a:endParaRPr lang="zh-CN" altLang="en-US" dirty="0"/>
          </a:p>
        </p:txBody>
      </p:sp>
      <p:sp>
        <p:nvSpPr>
          <p:cNvPr id="31" name="文本框 30">
            <a:extLst>
              <a:ext uri="{FF2B5EF4-FFF2-40B4-BE49-F238E27FC236}">
                <a16:creationId xmlns:a16="http://schemas.microsoft.com/office/drawing/2014/main" id="{E66FAE80-57B0-0D3A-4D78-139E35C73806}"/>
              </a:ext>
            </a:extLst>
          </p:cNvPr>
          <p:cNvSpPr txBox="1"/>
          <p:nvPr/>
        </p:nvSpPr>
        <p:spPr>
          <a:xfrm>
            <a:off x="7108344" y="3437597"/>
            <a:ext cx="1107043" cy="369332"/>
          </a:xfrm>
          <a:prstGeom prst="rect">
            <a:avLst/>
          </a:prstGeom>
          <a:noFill/>
        </p:spPr>
        <p:txBody>
          <a:bodyPr wrap="square" rtlCol="0">
            <a:spAutoFit/>
          </a:bodyPr>
          <a:lstStyle/>
          <a:p>
            <a:r>
              <a:rPr lang="en-US" altLang="zh-CN" dirty="0"/>
              <a:t>Trans t</a:t>
            </a:r>
            <a:endParaRPr lang="zh-CN" altLang="en-US" dirty="0"/>
          </a:p>
        </p:txBody>
      </p:sp>
    </p:spTree>
    <p:custDataLst>
      <p:tags r:id="rId1"/>
    </p:custDataLst>
    <p:extLst>
      <p:ext uri="{BB962C8B-B14F-4D97-AF65-F5344CB8AC3E}">
        <p14:creationId xmlns:p14="http://schemas.microsoft.com/office/powerpoint/2010/main" val="3325867989"/>
      </p:ext>
    </p:ext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PART.04</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599789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文本框 12"/>
          <p:cNvSpPr txBox="1"/>
          <p:nvPr/>
        </p:nvSpPr>
        <p:spPr>
          <a:xfrm>
            <a:off x="362063" y="755821"/>
            <a:ext cx="3968284" cy="1107996"/>
          </a:xfrm>
          <a:prstGeom prst="rect">
            <a:avLst/>
          </a:prstGeom>
          <a:noFill/>
        </p:spPr>
        <p:txBody>
          <a:bodyPr wrap="square" lIns="91440" tIns="45720" rIns="91440" bIns="45720" rtlCol="0" anchor="t">
            <a:spAutoFit/>
          </a:bodyPr>
          <a:lstStyle/>
          <a:p>
            <a:pPr algn="ctr"/>
            <a:r>
              <a:rPr lang="en-US" altLang="zh-CN" sz="6600" b="1" dirty="0">
                <a:solidFill>
                  <a:schemeClr val="accent1">
                    <a:lumMod val="50000"/>
                  </a:schemeClr>
                </a:solidFill>
                <a:cs typeface="+mn-ea"/>
              </a:rPr>
              <a:t>Methods</a:t>
            </a:r>
          </a:p>
        </p:txBody>
      </p:sp>
      <p:sp>
        <p:nvSpPr>
          <p:cNvPr id="19" name="文本框 18">
            <a:extLst>
              <a:ext uri="{FF2B5EF4-FFF2-40B4-BE49-F238E27FC236}">
                <a16:creationId xmlns:a16="http://schemas.microsoft.com/office/drawing/2014/main" id="{2994BD1C-F39F-C613-C187-75C476B3FC6B}"/>
              </a:ext>
            </a:extLst>
          </p:cNvPr>
          <p:cNvSpPr txBox="1"/>
          <p:nvPr/>
        </p:nvSpPr>
        <p:spPr>
          <a:xfrm>
            <a:off x="-1218016" y="1902088"/>
            <a:ext cx="6065319" cy="1600438"/>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2</a:t>
            </a:r>
            <a:r>
              <a:rPr lang="zh-CN" altLang="en-US" sz="3200" b="1" dirty="0">
                <a:solidFill>
                  <a:schemeClr val="accent1">
                    <a:lumMod val="50000"/>
                  </a:schemeClr>
                </a:solidFill>
                <a:cs typeface="+mn-ea"/>
              </a:rPr>
              <a:t>，</a:t>
            </a:r>
            <a:r>
              <a:rPr lang="en-US" altLang="zh-CN" sz="3200" b="1" dirty="0">
                <a:solidFill>
                  <a:schemeClr val="accent1">
                    <a:lumMod val="50000"/>
                  </a:schemeClr>
                </a:solidFill>
                <a:cs typeface="+mn-ea"/>
              </a:rPr>
              <a:t>algorithm</a:t>
            </a:r>
          </a:p>
          <a:p>
            <a:pPr algn="ctr"/>
            <a:endParaRPr lang="en-US" altLang="zh-CN" sz="6600" b="1" dirty="0">
              <a:solidFill>
                <a:schemeClr val="accent1">
                  <a:lumMod val="50000"/>
                </a:schemeClr>
              </a:solidFill>
              <a:cs typeface="+mn-ea"/>
            </a:endParaRPr>
          </a:p>
        </p:txBody>
      </p:sp>
      <p:pic>
        <p:nvPicPr>
          <p:cNvPr id="4" name="图片 3">
            <a:extLst>
              <a:ext uri="{FF2B5EF4-FFF2-40B4-BE49-F238E27FC236}">
                <a16:creationId xmlns:a16="http://schemas.microsoft.com/office/drawing/2014/main" id="{931D153B-8BAA-1E73-A171-2DF5AFB0D132}"/>
              </a:ext>
            </a:extLst>
          </p:cNvPr>
          <p:cNvPicPr>
            <a:picLocks noChangeAspect="1"/>
          </p:cNvPicPr>
          <p:nvPr/>
        </p:nvPicPr>
        <p:blipFill>
          <a:blip r:embed="rId3"/>
          <a:stretch>
            <a:fillRect/>
          </a:stretch>
        </p:blipFill>
        <p:spPr>
          <a:xfrm>
            <a:off x="258140" y="317384"/>
            <a:ext cx="5973009" cy="6001588"/>
          </a:xfrm>
          <a:prstGeom prst="rect">
            <a:avLst/>
          </a:prstGeom>
        </p:spPr>
      </p:pic>
      <p:pic>
        <p:nvPicPr>
          <p:cNvPr id="7" name="图片 6">
            <a:extLst>
              <a:ext uri="{FF2B5EF4-FFF2-40B4-BE49-F238E27FC236}">
                <a16:creationId xmlns:a16="http://schemas.microsoft.com/office/drawing/2014/main" id="{722675BD-CFE0-7CF1-2653-F206445C5F9D}"/>
              </a:ext>
            </a:extLst>
          </p:cNvPr>
          <p:cNvPicPr>
            <a:picLocks noChangeAspect="1"/>
          </p:cNvPicPr>
          <p:nvPr/>
        </p:nvPicPr>
        <p:blipFill>
          <a:blip r:embed="rId4"/>
          <a:stretch>
            <a:fillRect/>
          </a:stretch>
        </p:blipFill>
        <p:spPr>
          <a:xfrm>
            <a:off x="5692404" y="420751"/>
            <a:ext cx="6134956" cy="4563112"/>
          </a:xfrm>
          <a:prstGeom prst="rect">
            <a:avLst/>
          </a:prstGeom>
        </p:spPr>
      </p:pic>
    </p:spTree>
    <p:custDataLst>
      <p:tags r:id="rId1"/>
    </p:custDataLst>
    <p:extLst>
      <p:ext uri="{BB962C8B-B14F-4D97-AF65-F5344CB8AC3E}">
        <p14:creationId xmlns:p14="http://schemas.microsoft.com/office/powerpoint/2010/main" val="4281742018"/>
      </p:ext>
    </p:ext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PART.04</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599789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文本框 12"/>
          <p:cNvSpPr txBox="1"/>
          <p:nvPr/>
        </p:nvSpPr>
        <p:spPr>
          <a:xfrm>
            <a:off x="362063" y="755821"/>
            <a:ext cx="3968284" cy="1107996"/>
          </a:xfrm>
          <a:prstGeom prst="rect">
            <a:avLst/>
          </a:prstGeom>
          <a:noFill/>
        </p:spPr>
        <p:txBody>
          <a:bodyPr wrap="square" lIns="91440" tIns="45720" rIns="91440" bIns="45720" rtlCol="0" anchor="t">
            <a:spAutoFit/>
          </a:bodyPr>
          <a:lstStyle/>
          <a:p>
            <a:pPr algn="ctr"/>
            <a:r>
              <a:rPr lang="en-US" altLang="zh-CN" sz="6600" b="1" dirty="0">
                <a:solidFill>
                  <a:schemeClr val="accent1">
                    <a:lumMod val="50000"/>
                  </a:schemeClr>
                </a:solidFill>
                <a:cs typeface="+mn-ea"/>
              </a:rPr>
              <a:t>Methods</a:t>
            </a:r>
          </a:p>
        </p:txBody>
      </p:sp>
      <p:sp>
        <p:nvSpPr>
          <p:cNvPr id="19" name="文本框 18">
            <a:extLst>
              <a:ext uri="{FF2B5EF4-FFF2-40B4-BE49-F238E27FC236}">
                <a16:creationId xmlns:a16="http://schemas.microsoft.com/office/drawing/2014/main" id="{2994BD1C-F39F-C613-C187-75C476B3FC6B}"/>
              </a:ext>
            </a:extLst>
          </p:cNvPr>
          <p:cNvSpPr txBox="1"/>
          <p:nvPr/>
        </p:nvSpPr>
        <p:spPr>
          <a:xfrm>
            <a:off x="424813" y="1902088"/>
            <a:ext cx="3430274" cy="2092881"/>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3</a:t>
            </a:r>
            <a:r>
              <a:rPr lang="zh-CN" altLang="en-US" sz="3200" b="1" dirty="0">
                <a:solidFill>
                  <a:schemeClr val="accent1">
                    <a:lumMod val="50000"/>
                  </a:schemeClr>
                </a:solidFill>
                <a:cs typeface="+mn-ea"/>
              </a:rPr>
              <a:t>，</a:t>
            </a:r>
            <a:r>
              <a:rPr lang="en-US" altLang="zh-CN" sz="3200" b="1" dirty="0">
                <a:solidFill>
                  <a:schemeClr val="accent1">
                    <a:lumMod val="50000"/>
                  </a:schemeClr>
                </a:solidFill>
                <a:cs typeface="+mn-ea"/>
              </a:rPr>
              <a:t>algorithm for signal processing</a:t>
            </a:r>
          </a:p>
          <a:p>
            <a:pPr algn="ctr"/>
            <a:endParaRPr lang="en-US" altLang="zh-CN" sz="6600" b="1" dirty="0">
              <a:solidFill>
                <a:schemeClr val="accent1">
                  <a:lumMod val="50000"/>
                </a:schemeClr>
              </a:solidFill>
              <a:cs typeface="+mn-ea"/>
            </a:endParaRPr>
          </a:p>
        </p:txBody>
      </p:sp>
      <p:pic>
        <p:nvPicPr>
          <p:cNvPr id="3" name="图片 2">
            <a:extLst>
              <a:ext uri="{FF2B5EF4-FFF2-40B4-BE49-F238E27FC236}">
                <a16:creationId xmlns:a16="http://schemas.microsoft.com/office/drawing/2014/main" id="{328469B1-8391-D4DA-F338-6350579EE536}"/>
              </a:ext>
            </a:extLst>
          </p:cNvPr>
          <p:cNvPicPr>
            <a:picLocks noChangeAspect="1"/>
          </p:cNvPicPr>
          <p:nvPr/>
        </p:nvPicPr>
        <p:blipFill>
          <a:blip r:embed="rId3"/>
          <a:stretch>
            <a:fillRect/>
          </a:stretch>
        </p:blipFill>
        <p:spPr>
          <a:xfrm>
            <a:off x="869765" y="3204449"/>
            <a:ext cx="1810003" cy="828791"/>
          </a:xfrm>
          <a:prstGeom prst="rect">
            <a:avLst/>
          </a:prstGeom>
        </p:spPr>
      </p:pic>
      <p:pic>
        <p:nvPicPr>
          <p:cNvPr id="6" name="图片 5">
            <a:extLst>
              <a:ext uri="{FF2B5EF4-FFF2-40B4-BE49-F238E27FC236}">
                <a16:creationId xmlns:a16="http://schemas.microsoft.com/office/drawing/2014/main" id="{95DA18B0-5CC6-2E87-B659-C163D446D6CD}"/>
              </a:ext>
            </a:extLst>
          </p:cNvPr>
          <p:cNvPicPr>
            <a:picLocks noChangeAspect="1"/>
          </p:cNvPicPr>
          <p:nvPr/>
        </p:nvPicPr>
        <p:blipFill>
          <a:blip r:embed="rId4"/>
          <a:stretch>
            <a:fillRect/>
          </a:stretch>
        </p:blipFill>
        <p:spPr>
          <a:xfrm>
            <a:off x="869765" y="4033240"/>
            <a:ext cx="2248214" cy="752580"/>
          </a:xfrm>
          <a:prstGeom prst="rect">
            <a:avLst/>
          </a:prstGeom>
        </p:spPr>
      </p:pic>
      <p:sp>
        <p:nvSpPr>
          <p:cNvPr id="15" name="文本框 14">
            <a:extLst>
              <a:ext uri="{FF2B5EF4-FFF2-40B4-BE49-F238E27FC236}">
                <a16:creationId xmlns:a16="http://schemas.microsoft.com/office/drawing/2014/main" id="{8A30D5A3-4451-605F-9506-4F56FC2D5821}"/>
              </a:ext>
            </a:extLst>
          </p:cNvPr>
          <p:cNvSpPr txBox="1"/>
          <p:nvPr/>
        </p:nvSpPr>
        <p:spPr>
          <a:xfrm>
            <a:off x="4330347" y="483656"/>
            <a:ext cx="7767484" cy="2031325"/>
          </a:xfrm>
          <a:prstGeom prst="rect">
            <a:avLst/>
          </a:prstGeom>
          <a:noFill/>
        </p:spPr>
        <p:txBody>
          <a:bodyPr wrap="square">
            <a:spAutoFit/>
          </a:bodyPr>
          <a:lstStyle/>
          <a:p>
            <a:r>
              <a:rPr lang="zh-CN" altLang="en-US" dirty="0"/>
              <a:t>the sliding window is used to analyze accelerometer data over a set number of samples, defined by WINDOW_SIZE (10 samples). The window collects the most recent accelerometer readings, and as new data comes in, the oldest data point is replaced. This moving subset of data is then used to calculate the mean and variance, helping to smooth out noise and detect significant events like jumps. The window "slides" forward with each new data point, continuously updating the analysis.</a:t>
            </a:r>
          </a:p>
        </p:txBody>
      </p:sp>
      <p:pic>
        <p:nvPicPr>
          <p:cNvPr id="17" name="图片 16">
            <a:extLst>
              <a:ext uri="{FF2B5EF4-FFF2-40B4-BE49-F238E27FC236}">
                <a16:creationId xmlns:a16="http://schemas.microsoft.com/office/drawing/2014/main" id="{7416BE66-9BE6-2573-7E34-6B96BB14C9C7}"/>
              </a:ext>
            </a:extLst>
          </p:cNvPr>
          <p:cNvPicPr>
            <a:picLocks noChangeAspect="1"/>
          </p:cNvPicPr>
          <p:nvPr/>
        </p:nvPicPr>
        <p:blipFill>
          <a:blip r:embed="rId5"/>
          <a:stretch>
            <a:fillRect/>
          </a:stretch>
        </p:blipFill>
        <p:spPr>
          <a:xfrm>
            <a:off x="4300039" y="2514981"/>
            <a:ext cx="7767484" cy="4318742"/>
          </a:xfrm>
          <a:prstGeom prst="rect">
            <a:avLst/>
          </a:prstGeom>
        </p:spPr>
      </p:pic>
      <p:sp>
        <p:nvSpPr>
          <p:cNvPr id="20" name="文本框 19">
            <a:extLst>
              <a:ext uri="{FF2B5EF4-FFF2-40B4-BE49-F238E27FC236}">
                <a16:creationId xmlns:a16="http://schemas.microsoft.com/office/drawing/2014/main" id="{C1C4AA85-A294-C79C-4FB3-5A118D88C73A}"/>
              </a:ext>
            </a:extLst>
          </p:cNvPr>
          <p:cNvSpPr txBox="1"/>
          <p:nvPr/>
        </p:nvSpPr>
        <p:spPr>
          <a:xfrm>
            <a:off x="869765" y="5178849"/>
            <a:ext cx="2129074" cy="923330"/>
          </a:xfrm>
          <a:prstGeom prst="rect">
            <a:avLst/>
          </a:prstGeom>
          <a:noFill/>
        </p:spPr>
        <p:txBody>
          <a:bodyPr wrap="square">
            <a:spAutoFit/>
          </a:bodyPr>
          <a:lstStyle/>
          <a:p>
            <a:r>
              <a:rPr lang="en-US" altLang="zh-CN" dirty="0"/>
              <a:t>THES:</a:t>
            </a:r>
          </a:p>
          <a:p>
            <a:r>
              <a:rPr lang="en-US" altLang="zh-CN" dirty="0"/>
              <a:t>mean = </a:t>
            </a:r>
            <a:r>
              <a:rPr lang="zh-CN" altLang="en-US" dirty="0"/>
              <a:t>12.7475</a:t>
            </a:r>
            <a:endParaRPr lang="en-US" altLang="zh-CN" dirty="0"/>
          </a:p>
          <a:p>
            <a:r>
              <a:rPr lang="en-US" altLang="zh-CN" dirty="0"/>
              <a:t>variance</a:t>
            </a:r>
            <a:r>
              <a:rPr lang="zh-CN" altLang="en-US" dirty="0"/>
              <a:t> = 13.798</a:t>
            </a:r>
          </a:p>
        </p:txBody>
      </p:sp>
    </p:spTree>
    <p:custDataLst>
      <p:tags r:id="rId1"/>
    </p:custDataLst>
    <p:extLst>
      <p:ext uri="{BB962C8B-B14F-4D97-AF65-F5344CB8AC3E}">
        <p14:creationId xmlns:p14="http://schemas.microsoft.com/office/powerpoint/2010/main" val="3730611205"/>
      </p:ext>
    </p:ext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PART.04</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599789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文本框 12"/>
          <p:cNvSpPr txBox="1"/>
          <p:nvPr/>
        </p:nvSpPr>
        <p:spPr>
          <a:xfrm>
            <a:off x="362063" y="755821"/>
            <a:ext cx="3968284" cy="1107996"/>
          </a:xfrm>
          <a:prstGeom prst="rect">
            <a:avLst/>
          </a:prstGeom>
          <a:noFill/>
        </p:spPr>
        <p:txBody>
          <a:bodyPr wrap="square" lIns="91440" tIns="45720" rIns="91440" bIns="45720" rtlCol="0" anchor="t">
            <a:spAutoFit/>
          </a:bodyPr>
          <a:lstStyle/>
          <a:p>
            <a:pPr algn="ctr"/>
            <a:r>
              <a:rPr lang="en-US" altLang="zh-CN" sz="6600" b="1" dirty="0">
                <a:solidFill>
                  <a:schemeClr val="accent1">
                    <a:lumMod val="50000"/>
                  </a:schemeClr>
                </a:solidFill>
                <a:cs typeface="+mn-ea"/>
              </a:rPr>
              <a:t>Methods</a:t>
            </a:r>
          </a:p>
        </p:txBody>
      </p:sp>
      <p:sp>
        <p:nvSpPr>
          <p:cNvPr id="19" name="文本框 18">
            <a:extLst>
              <a:ext uri="{FF2B5EF4-FFF2-40B4-BE49-F238E27FC236}">
                <a16:creationId xmlns:a16="http://schemas.microsoft.com/office/drawing/2014/main" id="{2994BD1C-F39F-C613-C187-75C476B3FC6B}"/>
              </a:ext>
            </a:extLst>
          </p:cNvPr>
          <p:cNvSpPr txBox="1"/>
          <p:nvPr/>
        </p:nvSpPr>
        <p:spPr>
          <a:xfrm>
            <a:off x="-1326171" y="1826821"/>
            <a:ext cx="6065319" cy="584775"/>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3</a:t>
            </a:r>
            <a:r>
              <a:rPr lang="zh-CN" altLang="en-US" sz="3200" b="1" dirty="0">
                <a:solidFill>
                  <a:schemeClr val="accent1">
                    <a:lumMod val="50000"/>
                  </a:schemeClr>
                </a:solidFill>
                <a:cs typeface="+mn-ea"/>
              </a:rPr>
              <a:t>，</a:t>
            </a:r>
            <a:r>
              <a:rPr lang="en-US" altLang="zh-CN" sz="3200" b="1" dirty="0">
                <a:solidFill>
                  <a:schemeClr val="accent1">
                    <a:lumMod val="50000"/>
                  </a:schemeClr>
                </a:solidFill>
                <a:cs typeface="+mn-ea"/>
              </a:rPr>
              <a:t>Calorie</a:t>
            </a:r>
            <a:endParaRPr lang="en-US" altLang="zh-CN" sz="6600" b="1" dirty="0">
              <a:solidFill>
                <a:schemeClr val="accent1">
                  <a:lumMod val="50000"/>
                </a:schemeClr>
              </a:solidFill>
              <a:cs typeface="+mn-ea"/>
            </a:endParaRPr>
          </a:p>
        </p:txBody>
      </p:sp>
      <p:sp>
        <p:nvSpPr>
          <p:cNvPr id="15" name="文本框 14">
            <a:extLst>
              <a:ext uri="{FF2B5EF4-FFF2-40B4-BE49-F238E27FC236}">
                <a16:creationId xmlns:a16="http://schemas.microsoft.com/office/drawing/2014/main" id="{D63EC581-7D27-11B4-A99F-71D109396E02}"/>
              </a:ext>
            </a:extLst>
          </p:cNvPr>
          <p:cNvSpPr txBox="1"/>
          <p:nvPr/>
        </p:nvSpPr>
        <p:spPr>
          <a:xfrm>
            <a:off x="4645351" y="94707"/>
            <a:ext cx="5939102" cy="923330"/>
          </a:xfrm>
          <a:prstGeom prst="rect">
            <a:avLst/>
          </a:prstGeom>
          <a:noFill/>
        </p:spPr>
        <p:txBody>
          <a:bodyPr wrap="square">
            <a:spAutoFit/>
          </a:bodyPr>
          <a:lstStyle/>
          <a:p>
            <a:r>
              <a:rPr lang="en-US" altLang="zh-CN" dirty="0"/>
              <a:t>1.</a:t>
            </a:r>
            <a:r>
              <a:rPr lang="zh-CN" altLang="en-US" dirty="0"/>
              <a:t>Base Calories Burned per Jump: Determine the base calories burned per jump (baseCaloriesPerJump) based on the body type.</a:t>
            </a:r>
          </a:p>
        </p:txBody>
      </p:sp>
      <p:pic>
        <p:nvPicPr>
          <p:cNvPr id="17" name="图片 16">
            <a:extLst>
              <a:ext uri="{FF2B5EF4-FFF2-40B4-BE49-F238E27FC236}">
                <a16:creationId xmlns:a16="http://schemas.microsoft.com/office/drawing/2014/main" id="{1CE7F064-1459-E696-FAB0-116BB135DDB8}"/>
              </a:ext>
            </a:extLst>
          </p:cNvPr>
          <p:cNvPicPr>
            <a:picLocks noChangeAspect="1"/>
          </p:cNvPicPr>
          <p:nvPr/>
        </p:nvPicPr>
        <p:blipFill>
          <a:blip r:embed="rId3"/>
          <a:stretch>
            <a:fillRect/>
          </a:stretch>
        </p:blipFill>
        <p:spPr>
          <a:xfrm>
            <a:off x="4645351" y="1320239"/>
            <a:ext cx="5792008" cy="1438476"/>
          </a:xfrm>
          <a:prstGeom prst="rect">
            <a:avLst/>
          </a:prstGeom>
        </p:spPr>
      </p:pic>
      <p:sp>
        <p:nvSpPr>
          <p:cNvPr id="22" name="文本框 21">
            <a:extLst>
              <a:ext uri="{FF2B5EF4-FFF2-40B4-BE49-F238E27FC236}">
                <a16:creationId xmlns:a16="http://schemas.microsoft.com/office/drawing/2014/main" id="{41B6CB28-8548-C410-E671-B884E5F74AF1}"/>
              </a:ext>
            </a:extLst>
          </p:cNvPr>
          <p:cNvSpPr txBox="1"/>
          <p:nvPr/>
        </p:nvSpPr>
        <p:spPr>
          <a:xfrm>
            <a:off x="4498455" y="3105834"/>
            <a:ext cx="6764592" cy="646331"/>
          </a:xfrm>
          <a:prstGeom prst="rect">
            <a:avLst/>
          </a:prstGeom>
          <a:noFill/>
        </p:spPr>
        <p:txBody>
          <a:bodyPr wrap="square">
            <a:spAutoFit/>
          </a:bodyPr>
          <a:lstStyle/>
          <a:p>
            <a:r>
              <a:rPr lang="en-US" altLang="zh-CN" dirty="0"/>
              <a:t>2.</a:t>
            </a:r>
            <a:r>
              <a:rPr lang="zh-CN" altLang="en-US" dirty="0"/>
              <a:t>Calculate Average, Maximum, and Minimum Forces: Assume the accelerometer data for X, Y, Z axes are AcX, AcY, AcZ.</a:t>
            </a:r>
          </a:p>
        </p:txBody>
      </p:sp>
      <p:pic>
        <p:nvPicPr>
          <p:cNvPr id="24" name="图片 23">
            <a:extLst>
              <a:ext uri="{FF2B5EF4-FFF2-40B4-BE49-F238E27FC236}">
                <a16:creationId xmlns:a16="http://schemas.microsoft.com/office/drawing/2014/main" id="{AAC91EA5-59E8-5D28-F8A7-24B8C9F4E23B}"/>
              </a:ext>
            </a:extLst>
          </p:cNvPr>
          <p:cNvPicPr>
            <a:picLocks noChangeAspect="1"/>
          </p:cNvPicPr>
          <p:nvPr/>
        </p:nvPicPr>
        <p:blipFill>
          <a:blip r:embed="rId4"/>
          <a:stretch>
            <a:fillRect/>
          </a:stretch>
        </p:blipFill>
        <p:spPr>
          <a:xfrm>
            <a:off x="4498455" y="3863768"/>
            <a:ext cx="7226710" cy="2617882"/>
          </a:xfrm>
          <a:prstGeom prst="rect">
            <a:avLst/>
          </a:prstGeom>
        </p:spPr>
      </p:pic>
      <p:pic>
        <p:nvPicPr>
          <p:cNvPr id="26" name="图片 25">
            <a:extLst>
              <a:ext uri="{FF2B5EF4-FFF2-40B4-BE49-F238E27FC236}">
                <a16:creationId xmlns:a16="http://schemas.microsoft.com/office/drawing/2014/main" id="{B75345C3-124B-D986-6212-B3A7DD645F33}"/>
              </a:ext>
            </a:extLst>
          </p:cNvPr>
          <p:cNvPicPr>
            <a:picLocks noChangeAspect="1"/>
          </p:cNvPicPr>
          <p:nvPr/>
        </p:nvPicPr>
        <p:blipFill>
          <a:blip r:embed="rId5"/>
          <a:stretch>
            <a:fillRect/>
          </a:stretch>
        </p:blipFill>
        <p:spPr>
          <a:xfrm>
            <a:off x="171277" y="2411596"/>
            <a:ext cx="4223292" cy="4156352"/>
          </a:xfrm>
          <a:prstGeom prst="rect">
            <a:avLst/>
          </a:prstGeom>
        </p:spPr>
      </p:pic>
    </p:spTree>
    <p:custDataLst>
      <p:tags r:id="rId1"/>
    </p:custDataLst>
    <p:extLst>
      <p:ext uri="{BB962C8B-B14F-4D97-AF65-F5344CB8AC3E}">
        <p14:creationId xmlns:p14="http://schemas.microsoft.com/office/powerpoint/2010/main" val="3397341584"/>
      </p:ext>
    </p:ext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PART.04</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599789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文本框 12"/>
          <p:cNvSpPr txBox="1"/>
          <p:nvPr/>
        </p:nvSpPr>
        <p:spPr>
          <a:xfrm>
            <a:off x="362063" y="755821"/>
            <a:ext cx="3968284" cy="1107996"/>
          </a:xfrm>
          <a:prstGeom prst="rect">
            <a:avLst/>
          </a:prstGeom>
          <a:noFill/>
        </p:spPr>
        <p:txBody>
          <a:bodyPr wrap="square" lIns="91440" tIns="45720" rIns="91440" bIns="45720" rtlCol="0" anchor="t">
            <a:spAutoFit/>
          </a:bodyPr>
          <a:lstStyle/>
          <a:p>
            <a:pPr algn="ctr"/>
            <a:r>
              <a:rPr lang="en-US" altLang="zh-CN" sz="6600" b="1" dirty="0">
                <a:solidFill>
                  <a:schemeClr val="accent1">
                    <a:lumMod val="50000"/>
                  </a:schemeClr>
                </a:solidFill>
                <a:cs typeface="+mn-ea"/>
              </a:rPr>
              <a:t>Methods</a:t>
            </a:r>
          </a:p>
        </p:txBody>
      </p:sp>
      <p:sp>
        <p:nvSpPr>
          <p:cNvPr id="19" name="文本框 18">
            <a:extLst>
              <a:ext uri="{FF2B5EF4-FFF2-40B4-BE49-F238E27FC236}">
                <a16:creationId xmlns:a16="http://schemas.microsoft.com/office/drawing/2014/main" id="{2994BD1C-F39F-C613-C187-75C476B3FC6B}"/>
              </a:ext>
            </a:extLst>
          </p:cNvPr>
          <p:cNvSpPr txBox="1"/>
          <p:nvPr/>
        </p:nvSpPr>
        <p:spPr>
          <a:xfrm>
            <a:off x="-1326171" y="1826821"/>
            <a:ext cx="6065319" cy="584775"/>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3</a:t>
            </a:r>
            <a:r>
              <a:rPr lang="zh-CN" altLang="en-US" sz="3200" b="1" dirty="0">
                <a:solidFill>
                  <a:schemeClr val="accent1">
                    <a:lumMod val="50000"/>
                  </a:schemeClr>
                </a:solidFill>
                <a:cs typeface="+mn-ea"/>
              </a:rPr>
              <a:t>，</a:t>
            </a:r>
            <a:r>
              <a:rPr lang="en-US" altLang="zh-CN" sz="3200" b="1" dirty="0">
                <a:solidFill>
                  <a:schemeClr val="accent1">
                    <a:lumMod val="50000"/>
                  </a:schemeClr>
                </a:solidFill>
                <a:cs typeface="+mn-ea"/>
              </a:rPr>
              <a:t>Calorie</a:t>
            </a:r>
            <a:endParaRPr lang="en-US" altLang="zh-CN" sz="6600" b="1" dirty="0">
              <a:solidFill>
                <a:schemeClr val="accent1">
                  <a:lumMod val="50000"/>
                </a:schemeClr>
              </a:solidFill>
              <a:cs typeface="+mn-ea"/>
            </a:endParaRPr>
          </a:p>
        </p:txBody>
      </p:sp>
      <p:pic>
        <p:nvPicPr>
          <p:cNvPr id="3" name="图片 2">
            <a:extLst>
              <a:ext uri="{FF2B5EF4-FFF2-40B4-BE49-F238E27FC236}">
                <a16:creationId xmlns:a16="http://schemas.microsoft.com/office/drawing/2014/main" id="{428FBFD6-1CA9-2444-A8A7-EEDE86DF1F74}"/>
              </a:ext>
            </a:extLst>
          </p:cNvPr>
          <p:cNvPicPr>
            <a:picLocks noChangeAspect="1"/>
          </p:cNvPicPr>
          <p:nvPr/>
        </p:nvPicPr>
        <p:blipFill>
          <a:blip r:embed="rId3"/>
          <a:stretch>
            <a:fillRect/>
          </a:stretch>
        </p:blipFill>
        <p:spPr>
          <a:xfrm>
            <a:off x="728959" y="2889098"/>
            <a:ext cx="8964276" cy="2638793"/>
          </a:xfrm>
          <a:prstGeom prst="rect">
            <a:avLst/>
          </a:prstGeom>
        </p:spPr>
      </p:pic>
    </p:spTree>
    <p:custDataLst>
      <p:tags r:id="rId1"/>
    </p:custDataLst>
    <p:extLst>
      <p:ext uri="{BB962C8B-B14F-4D97-AF65-F5344CB8AC3E}">
        <p14:creationId xmlns:p14="http://schemas.microsoft.com/office/powerpoint/2010/main" val="548139639"/>
      </p:ext>
    </p:ext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0"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a:solidFill>
                  <a:schemeClr val="bg1"/>
                </a:solidFill>
                <a:effectLst>
                  <a:outerShdw blurRad="381000" algn="ctr" rotWithShape="0">
                    <a:prstClr val="black">
                      <a:alpha val="25000"/>
                    </a:prstClr>
                  </a:outerShdw>
                </a:effectLst>
                <a:cs typeface="+mn-ea"/>
                <a:sym typeface="+mn-lt"/>
              </a:rPr>
              <a:t>THINGS!</a:t>
            </a:r>
            <a:endParaRPr lang="zh-CN" altLang="en-US" sz="1200" b="1">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a:solidFill>
                  <a:schemeClr val="bg1"/>
                </a:solidFill>
                <a:effectLst>
                  <a:outerShdw blurRad="381000" algn="ctr" rotWithShape="0">
                    <a:prstClr val="black">
                      <a:alpha val="25000"/>
                    </a:prstClr>
                  </a:outerShdw>
                </a:effectLst>
                <a:cs typeface="+mn-ea"/>
                <a:sym typeface="+mn-lt"/>
              </a:rPr>
              <a:t>DESIGNED BY IBOTU</a:t>
            </a:r>
          </a:p>
        </p:txBody>
      </p:sp>
      <p:sp>
        <p:nvSpPr>
          <p:cNvPr id="28" name="矩形 27"/>
          <p:cNvSpPr/>
          <p:nvPr/>
        </p:nvSpPr>
        <p:spPr>
          <a:xfrm>
            <a:off x="4331970" y="1285875"/>
            <a:ext cx="3501390" cy="796290"/>
          </a:xfrm>
          <a:prstGeom prst="rect">
            <a:avLst/>
          </a:prstGeom>
          <a:noFill/>
          <a:ln w="63500"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29"/>
          <p:cNvSpPr txBox="1"/>
          <p:nvPr/>
        </p:nvSpPr>
        <p:spPr>
          <a:xfrm>
            <a:off x="5004158" y="1361440"/>
            <a:ext cx="2196318" cy="1200329"/>
          </a:xfrm>
          <a:prstGeom prst="rect">
            <a:avLst/>
          </a:prstGeom>
          <a:noFill/>
        </p:spPr>
        <p:txBody>
          <a:bodyPr wrap="square" lIns="91440" tIns="45720" rIns="91440" bIns="45720" rtlCol="0" anchor="t">
            <a:spAutoFit/>
          </a:bodyPr>
          <a:lstStyle/>
          <a:p>
            <a:pPr algn="dist"/>
            <a:r>
              <a:rPr lang="zh-CN" altLang="en-US" sz="3600" dirty="0">
                <a:solidFill>
                  <a:schemeClr val="bg1"/>
                </a:solidFill>
                <a:latin typeface="Times New Roman" panose="02020603050405020304" pitchFamily="18" charset="0"/>
                <a:cs typeface="Times New Roman" panose="02020603050405020304" pitchFamily="18" charset="0"/>
              </a:rPr>
              <a:t>Contents</a:t>
            </a:r>
          </a:p>
          <a:p>
            <a:pPr algn="dist"/>
            <a:endParaRPr lang="zh-CN" altLang="en-US" sz="3600" dirty="0">
              <a:solidFill>
                <a:schemeClr val="bg1"/>
              </a:solidFill>
              <a:cs typeface="+mn-ea"/>
            </a:endParaRPr>
          </a:p>
        </p:txBody>
      </p:sp>
      <p:grpSp>
        <p:nvGrpSpPr>
          <p:cNvPr id="37" name="组合 36"/>
          <p:cNvGrpSpPr/>
          <p:nvPr/>
        </p:nvGrpSpPr>
        <p:grpSpPr>
          <a:xfrm>
            <a:off x="1950720" y="2748915"/>
            <a:ext cx="9678670" cy="1826895"/>
            <a:chOff x="3072" y="4329"/>
            <a:chExt cx="15242" cy="2877"/>
          </a:xfrm>
        </p:grpSpPr>
        <p:grpSp>
          <p:nvGrpSpPr>
            <p:cNvPr id="3" name="组合 2"/>
            <p:cNvGrpSpPr/>
            <p:nvPr/>
          </p:nvGrpSpPr>
          <p:grpSpPr>
            <a:xfrm>
              <a:off x="3072" y="4404"/>
              <a:ext cx="1347" cy="1161"/>
              <a:chOff x="1728074" y="2700338"/>
              <a:chExt cx="855106" cy="736995"/>
            </a:xfrm>
          </p:grpSpPr>
          <p:grpSp>
            <p:nvGrpSpPr>
              <p:cNvPr id="18" name="组合 17"/>
              <p:cNvGrpSpPr/>
              <p:nvPr/>
            </p:nvGrpSpPr>
            <p:grpSpPr>
              <a:xfrm rot="10800000">
                <a:off x="1787130" y="2700338"/>
                <a:ext cx="736995" cy="736995"/>
                <a:chOff x="1448992" y="2928938"/>
                <a:chExt cx="733425" cy="733425"/>
              </a:xfrm>
            </p:grpSpPr>
            <p:sp>
              <p:nvSpPr>
                <p:cNvPr id="21" name="椭圆 20"/>
                <p:cNvSpPr/>
                <p:nvPr/>
              </p:nvSpPr>
              <p:spPr>
                <a:xfrm>
                  <a:off x="1520430" y="3000376"/>
                  <a:ext cx="590550" cy="590550"/>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3" name="椭圆 22"/>
                <p:cNvSpPr/>
                <p:nvPr/>
              </p:nvSpPr>
              <p:spPr>
                <a:xfrm rot="10800000">
                  <a:off x="1448992" y="2928938"/>
                  <a:ext cx="733425" cy="733425"/>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24" name="文本框 23"/>
              <p:cNvSpPr txBox="1"/>
              <p:nvPr/>
            </p:nvSpPr>
            <p:spPr>
              <a:xfrm>
                <a:off x="1728074" y="2837169"/>
                <a:ext cx="855106" cy="400110"/>
              </a:xfrm>
              <a:prstGeom prst="rect">
                <a:avLst/>
              </a:prstGeom>
              <a:noFill/>
            </p:spPr>
            <p:txBody>
              <a:bodyPr wrap="square" rtlCol="0">
                <a:spAutoFit/>
              </a:bodyPr>
              <a:lstStyle/>
              <a:p>
                <a:pPr algn="ctr"/>
                <a:r>
                  <a:rPr lang="en-US" altLang="zh-CN" sz="2000">
                    <a:solidFill>
                      <a:schemeClr val="bg1"/>
                    </a:solidFill>
                    <a:cs typeface="+mn-ea"/>
                    <a:sym typeface="+mn-lt"/>
                  </a:rPr>
                  <a:t>01</a:t>
                </a:r>
              </a:p>
            </p:txBody>
          </p:sp>
        </p:grpSp>
        <p:grpSp>
          <p:nvGrpSpPr>
            <p:cNvPr id="46" name="组合 45"/>
            <p:cNvGrpSpPr/>
            <p:nvPr/>
          </p:nvGrpSpPr>
          <p:grpSpPr>
            <a:xfrm>
              <a:off x="10582" y="4329"/>
              <a:ext cx="1347" cy="1161"/>
              <a:chOff x="1728074" y="2700338"/>
              <a:chExt cx="855106" cy="736995"/>
            </a:xfrm>
          </p:grpSpPr>
          <p:grpSp>
            <p:nvGrpSpPr>
              <p:cNvPr id="50" name="组合 49"/>
              <p:cNvGrpSpPr/>
              <p:nvPr/>
            </p:nvGrpSpPr>
            <p:grpSpPr>
              <a:xfrm rot="10800000">
                <a:off x="1787130" y="2700338"/>
                <a:ext cx="736995" cy="736995"/>
                <a:chOff x="1448992" y="2928938"/>
                <a:chExt cx="733425" cy="733425"/>
              </a:xfrm>
            </p:grpSpPr>
            <p:sp>
              <p:nvSpPr>
                <p:cNvPr id="52" name="椭圆 51"/>
                <p:cNvSpPr/>
                <p:nvPr/>
              </p:nvSpPr>
              <p:spPr>
                <a:xfrm>
                  <a:off x="1520430" y="3000376"/>
                  <a:ext cx="590550" cy="590550"/>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3" name="椭圆 52"/>
                <p:cNvSpPr/>
                <p:nvPr/>
              </p:nvSpPr>
              <p:spPr>
                <a:xfrm rot="10800000">
                  <a:off x="1448992" y="2928938"/>
                  <a:ext cx="733425" cy="733425"/>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51" name="文本框 50"/>
              <p:cNvSpPr txBox="1"/>
              <p:nvPr/>
            </p:nvSpPr>
            <p:spPr>
              <a:xfrm>
                <a:off x="1728074" y="2837169"/>
                <a:ext cx="855106" cy="400110"/>
              </a:xfrm>
              <a:prstGeom prst="rect">
                <a:avLst/>
              </a:prstGeom>
              <a:noFill/>
            </p:spPr>
            <p:txBody>
              <a:bodyPr wrap="square" rtlCol="0">
                <a:spAutoFit/>
              </a:bodyPr>
              <a:lstStyle/>
              <a:p>
                <a:pPr algn="ctr"/>
                <a:r>
                  <a:rPr lang="en-US" altLang="zh-CN" sz="2000">
                    <a:solidFill>
                      <a:schemeClr val="bg1"/>
                    </a:solidFill>
                    <a:cs typeface="+mn-ea"/>
                    <a:sym typeface="+mn-lt"/>
                  </a:rPr>
                  <a:t>02</a:t>
                </a:r>
              </a:p>
            </p:txBody>
          </p:sp>
        </p:grpSp>
        <p:grpSp>
          <p:nvGrpSpPr>
            <p:cNvPr id="55" name="组合 54"/>
            <p:cNvGrpSpPr/>
            <p:nvPr/>
          </p:nvGrpSpPr>
          <p:grpSpPr>
            <a:xfrm>
              <a:off x="3072" y="6024"/>
              <a:ext cx="1347" cy="1161"/>
              <a:chOff x="1728074" y="2700338"/>
              <a:chExt cx="855106" cy="736995"/>
            </a:xfrm>
          </p:grpSpPr>
          <p:grpSp>
            <p:nvGrpSpPr>
              <p:cNvPr id="59" name="组合 58"/>
              <p:cNvGrpSpPr/>
              <p:nvPr/>
            </p:nvGrpSpPr>
            <p:grpSpPr>
              <a:xfrm rot="10800000">
                <a:off x="1787130" y="2700338"/>
                <a:ext cx="736995" cy="736995"/>
                <a:chOff x="1448992" y="2928938"/>
                <a:chExt cx="733425" cy="733425"/>
              </a:xfrm>
            </p:grpSpPr>
            <p:sp>
              <p:nvSpPr>
                <p:cNvPr id="61" name="椭圆 60"/>
                <p:cNvSpPr/>
                <p:nvPr/>
              </p:nvSpPr>
              <p:spPr>
                <a:xfrm>
                  <a:off x="1520430" y="3000376"/>
                  <a:ext cx="590550" cy="590550"/>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2" name="椭圆 61"/>
                <p:cNvSpPr/>
                <p:nvPr/>
              </p:nvSpPr>
              <p:spPr>
                <a:xfrm rot="10800000">
                  <a:off x="1448992" y="2928938"/>
                  <a:ext cx="733425" cy="733425"/>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60" name="文本框 59"/>
              <p:cNvSpPr txBox="1"/>
              <p:nvPr/>
            </p:nvSpPr>
            <p:spPr>
              <a:xfrm>
                <a:off x="1728074" y="2837169"/>
                <a:ext cx="855106" cy="400110"/>
              </a:xfrm>
              <a:prstGeom prst="rect">
                <a:avLst/>
              </a:prstGeom>
              <a:noFill/>
            </p:spPr>
            <p:txBody>
              <a:bodyPr wrap="square" rtlCol="0">
                <a:spAutoFit/>
              </a:bodyPr>
              <a:lstStyle/>
              <a:p>
                <a:pPr algn="ctr"/>
                <a:r>
                  <a:rPr lang="en-US" altLang="zh-CN" sz="2000">
                    <a:solidFill>
                      <a:schemeClr val="bg1"/>
                    </a:solidFill>
                    <a:cs typeface="+mn-ea"/>
                    <a:sym typeface="+mn-lt"/>
                  </a:rPr>
                  <a:t>03</a:t>
                </a:r>
              </a:p>
            </p:txBody>
          </p:sp>
        </p:grpSp>
        <p:grpSp>
          <p:nvGrpSpPr>
            <p:cNvPr id="64" name="组合 63"/>
            <p:cNvGrpSpPr/>
            <p:nvPr/>
          </p:nvGrpSpPr>
          <p:grpSpPr>
            <a:xfrm>
              <a:off x="10556" y="6045"/>
              <a:ext cx="1347" cy="1161"/>
              <a:chOff x="1728074" y="2700338"/>
              <a:chExt cx="855106" cy="736995"/>
            </a:xfrm>
          </p:grpSpPr>
          <p:grpSp>
            <p:nvGrpSpPr>
              <p:cNvPr id="68" name="组合 67"/>
              <p:cNvGrpSpPr/>
              <p:nvPr/>
            </p:nvGrpSpPr>
            <p:grpSpPr>
              <a:xfrm rot="10800000">
                <a:off x="1787130" y="2700338"/>
                <a:ext cx="736995" cy="736995"/>
                <a:chOff x="1448992" y="2928938"/>
                <a:chExt cx="733425" cy="733425"/>
              </a:xfrm>
            </p:grpSpPr>
            <p:sp>
              <p:nvSpPr>
                <p:cNvPr id="70" name="椭圆 69"/>
                <p:cNvSpPr/>
                <p:nvPr/>
              </p:nvSpPr>
              <p:spPr>
                <a:xfrm>
                  <a:off x="1520430" y="3000376"/>
                  <a:ext cx="590550" cy="590550"/>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71" name="椭圆 70"/>
                <p:cNvSpPr/>
                <p:nvPr/>
              </p:nvSpPr>
              <p:spPr>
                <a:xfrm rot="10800000">
                  <a:off x="1448992" y="2928938"/>
                  <a:ext cx="733425" cy="733425"/>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69" name="文本框 68"/>
              <p:cNvSpPr txBox="1"/>
              <p:nvPr/>
            </p:nvSpPr>
            <p:spPr>
              <a:xfrm>
                <a:off x="1728074" y="2837169"/>
                <a:ext cx="855106" cy="400110"/>
              </a:xfrm>
              <a:prstGeom prst="rect">
                <a:avLst/>
              </a:prstGeom>
              <a:noFill/>
            </p:spPr>
            <p:txBody>
              <a:bodyPr wrap="square" rtlCol="0">
                <a:spAutoFit/>
              </a:bodyPr>
              <a:lstStyle/>
              <a:p>
                <a:pPr algn="ctr"/>
                <a:r>
                  <a:rPr lang="en-US" altLang="zh-CN" sz="2000">
                    <a:solidFill>
                      <a:schemeClr val="bg1"/>
                    </a:solidFill>
                    <a:cs typeface="+mn-ea"/>
                    <a:sym typeface="+mn-lt"/>
                  </a:rPr>
                  <a:t>04</a:t>
                </a:r>
              </a:p>
            </p:txBody>
          </p:sp>
        </p:grpSp>
        <p:sp>
          <p:nvSpPr>
            <p:cNvPr id="72" name="矩形 71"/>
            <p:cNvSpPr/>
            <p:nvPr/>
          </p:nvSpPr>
          <p:spPr>
            <a:xfrm>
              <a:off x="5021" y="4997"/>
              <a:ext cx="291" cy="436"/>
            </a:xfrm>
            <a:prstGeom prst="rect">
              <a:avLst/>
            </a:prstGeom>
          </p:spPr>
          <p:txBody>
            <a:bodyPr wrap="none">
              <a:spAutoFit/>
            </a:bodyPr>
            <a:lstStyle/>
            <a:p>
              <a:pPr>
                <a:spcBef>
                  <a:spcPct val="0"/>
                </a:spcBef>
              </a:pPr>
              <a:endParaRPr lang="en-US" altLang="zh-CN" sz="1200">
                <a:solidFill>
                  <a:schemeClr val="bg1"/>
                </a:solidFill>
                <a:cs typeface="+mn-ea"/>
                <a:sym typeface="+mn-lt"/>
              </a:endParaRPr>
            </a:p>
          </p:txBody>
        </p:sp>
        <p:sp>
          <p:nvSpPr>
            <p:cNvPr id="31" name="文本框 30"/>
            <p:cNvSpPr txBox="1"/>
            <p:nvPr/>
          </p:nvSpPr>
          <p:spPr>
            <a:xfrm>
              <a:off x="5021" y="4404"/>
              <a:ext cx="3645" cy="725"/>
            </a:xfrm>
            <a:prstGeom prst="rect">
              <a:avLst/>
            </a:prstGeom>
            <a:noFill/>
          </p:spPr>
          <p:txBody>
            <a:bodyPr wrap="square" lIns="91440" tIns="45720" rIns="91440" bIns="45720" rtlCol="0" anchor="t">
              <a:spAutoFit/>
            </a:bodyPr>
            <a:lstStyle/>
            <a:p>
              <a:pPr algn="ctr"/>
              <a:r>
                <a:rPr lang="en-US" altLang="zh-CN" sz="2400" dirty="0">
                  <a:solidFill>
                    <a:schemeClr val="bg1"/>
                  </a:solidFill>
                  <a:latin typeface="Times New Roman" panose="02020603050405020304" pitchFamily="18" charset="0"/>
                  <a:cs typeface="Times New Roman" panose="02020603050405020304" pitchFamily="18" charset="0"/>
                  <a:sym typeface="+mn-lt"/>
                </a:rPr>
                <a:t>Introduction</a:t>
              </a:r>
              <a:endParaRPr lang="zh-CN" altLang="en-US" sz="2400" dirty="0">
                <a:solidFill>
                  <a:schemeClr val="bg1"/>
                </a:solidFill>
                <a:effectLst/>
                <a:latin typeface="Times New Roman" panose="02020603050405020304" pitchFamily="18" charset="0"/>
                <a:cs typeface="Times New Roman" panose="02020603050405020304" pitchFamily="18" charset="0"/>
              </a:endParaRPr>
            </a:p>
          </p:txBody>
        </p:sp>
        <p:sp>
          <p:nvSpPr>
            <p:cNvPr id="32" name="文本框 31"/>
            <p:cNvSpPr txBox="1"/>
            <p:nvPr/>
          </p:nvSpPr>
          <p:spPr>
            <a:xfrm>
              <a:off x="12046" y="4422"/>
              <a:ext cx="5311" cy="1309"/>
            </a:xfrm>
            <a:prstGeom prst="rect">
              <a:avLst/>
            </a:prstGeom>
            <a:noFill/>
          </p:spPr>
          <p:txBody>
            <a:bodyPr wrap="square" lIns="91440" tIns="45720" rIns="91440" bIns="45720" rtlCol="0" anchor="t">
              <a:spAutoFit/>
            </a:bodyPr>
            <a:lstStyle/>
            <a:p>
              <a:pPr algn="ctr"/>
              <a:r>
                <a:rPr lang="zh-CN" altLang="en-US" sz="2400" dirty="0">
                  <a:solidFill>
                    <a:schemeClr val="bg1"/>
                  </a:solidFill>
                  <a:latin typeface="Times New Roman" panose="02020603050405020304" pitchFamily="18" charset="0"/>
                  <a:cs typeface="Times New Roman" panose="02020603050405020304" pitchFamily="18" charset="0"/>
                </a:rPr>
                <a:t>Aims and Objectives</a:t>
              </a:r>
            </a:p>
            <a:p>
              <a:pPr algn="ctr"/>
              <a:endParaRPr lang="zh-CN" altLang="en-US" sz="2400" dirty="0">
                <a:solidFill>
                  <a:schemeClr val="bg1"/>
                </a:solidFill>
                <a:cs typeface="+mn-ea"/>
              </a:endParaRPr>
            </a:p>
          </p:txBody>
        </p:sp>
        <p:sp>
          <p:nvSpPr>
            <p:cNvPr id="35" name="文本框 34"/>
            <p:cNvSpPr txBox="1"/>
            <p:nvPr/>
          </p:nvSpPr>
          <p:spPr>
            <a:xfrm>
              <a:off x="5051" y="6024"/>
              <a:ext cx="3645" cy="725"/>
            </a:xfrm>
            <a:prstGeom prst="rect">
              <a:avLst/>
            </a:prstGeom>
            <a:noFill/>
          </p:spPr>
          <p:txBody>
            <a:bodyPr wrap="square" lIns="91440" tIns="45720" rIns="91440" bIns="45720" rtlCol="0" anchor="t">
              <a:spAutoFit/>
            </a:bodyPr>
            <a:lstStyle/>
            <a:p>
              <a:pPr algn="ctr"/>
              <a:r>
                <a:rPr lang="zh-CN" altLang="en-US" sz="2400" dirty="0">
                  <a:solidFill>
                    <a:schemeClr val="bg1"/>
                  </a:solidFill>
                  <a:latin typeface="Times New Roman" panose="02020603050405020304" pitchFamily="18" charset="0"/>
                  <a:cs typeface="Times New Roman" panose="02020603050405020304" pitchFamily="18" charset="0"/>
                </a:rPr>
                <a:t>Background</a:t>
              </a:r>
            </a:p>
          </p:txBody>
        </p:sp>
        <p:sp>
          <p:nvSpPr>
            <p:cNvPr id="36" name="文本框 35"/>
            <p:cNvSpPr txBox="1"/>
            <p:nvPr/>
          </p:nvSpPr>
          <p:spPr>
            <a:xfrm>
              <a:off x="11589" y="6152"/>
              <a:ext cx="6725" cy="727"/>
            </a:xfrm>
            <a:prstGeom prst="rect">
              <a:avLst/>
            </a:prstGeom>
            <a:noFill/>
          </p:spPr>
          <p:txBody>
            <a:bodyPr wrap="square" lIns="91440" tIns="45720" rIns="91440" bIns="45720" rtlCol="0" anchor="t">
              <a:spAutoFit/>
            </a:bodyPr>
            <a:lstStyle/>
            <a:p>
              <a:pPr algn="ctr"/>
              <a:r>
                <a:rPr lang="zh-CN" altLang="en-US" sz="2400" dirty="0">
                  <a:solidFill>
                    <a:schemeClr val="bg1"/>
                  </a:solidFill>
                  <a:latin typeface="Times New Roman" panose="02020603050405020304" pitchFamily="18" charset="0"/>
                  <a:cs typeface="Times New Roman" panose="02020603050405020304" pitchFamily="18" charset="0"/>
                </a:rPr>
                <a:t>Materials and methods</a:t>
              </a:r>
            </a:p>
          </p:txBody>
        </p:sp>
      </p:grpSp>
      <p:sp>
        <p:nvSpPr>
          <p:cNvPr id="15" name="椭圆 14"/>
          <p:cNvSpPr/>
          <p:nvPr/>
        </p:nvSpPr>
        <p:spPr>
          <a:xfrm>
            <a:off x="1955846" y="4980438"/>
            <a:ext cx="737201" cy="737235"/>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9" name="椭圆 18"/>
          <p:cNvSpPr/>
          <p:nvPr/>
        </p:nvSpPr>
        <p:spPr>
          <a:xfrm>
            <a:off x="6743936" y="4980438"/>
            <a:ext cx="737201" cy="737235"/>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2" name="椭圆 21"/>
          <p:cNvSpPr/>
          <p:nvPr/>
        </p:nvSpPr>
        <p:spPr>
          <a:xfrm rot="10800000">
            <a:off x="2029282" y="5056539"/>
            <a:ext cx="593590" cy="593618"/>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椭圆 25"/>
          <p:cNvSpPr/>
          <p:nvPr/>
        </p:nvSpPr>
        <p:spPr>
          <a:xfrm rot="10800000">
            <a:off x="6817371" y="5056539"/>
            <a:ext cx="593590" cy="593618"/>
          </a:xfrm>
          <a:prstGeom prst="ellipse">
            <a:avLst/>
          </a:prstGeom>
          <a:noFill/>
          <a:ln w="12700">
            <a:gradFill>
              <a:gsLst>
                <a:gs pos="0">
                  <a:schemeClr val="accent1">
                    <a:lumMod val="5000"/>
                    <a:lumOff val="95000"/>
                  </a:schemeClr>
                </a:gs>
                <a:gs pos="93000">
                  <a:schemeClr val="accent1">
                    <a:lumMod val="30000"/>
                    <a:lumOff val="70000"/>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9" name="文本框 28"/>
          <p:cNvSpPr txBox="1"/>
          <p:nvPr/>
        </p:nvSpPr>
        <p:spPr>
          <a:xfrm>
            <a:off x="1898404" y="5149471"/>
            <a:ext cx="855345" cy="400240"/>
          </a:xfrm>
          <a:prstGeom prst="rect">
            <a:avLst/>
          </a:prstGeom>
          <a:noFill/>
        </p:spPr>
        <p:txBody>
          <a:bodyPr wrap="square" lIns="91440" tIns="45720" rIns="91440" bIns="45720" rtlCol="0" anchor="t">
            <a:spAutoFit/>
          </a:bodyPr>
          <a:lstStyle/>
          <a:p>
            <a:pPr algn="ctr"/>
            <a:r>
              <a:rPr lang="en-US" altLang="zh-CN" sz="2000">
                <a:solidFill>
                  <a:schemeClr val="bg1"/>
                </a:solidFill>
                <a:cs typeface="+mn-ea"/>
                <a:sym typeface="+mn-lt"/>
              </a:rPr>
              <a:t>05</a:t>
            </a:r>
          </a:p>
        </p:txBody>
      </p:sp>
      <p:sp>
        <p:nvSpPr>
          <p:cNvPr id="34" name="文本框 33"/>
          <p:cNvSpPr txBox="1"/>
          <p:nvPr/>
        </p:nvSpPr>
        <p:spPr>
          <a:xfrm>
            <a:off x="6686493" y="5149471"/>
            <a:ext cx="855345" cy="400240"/>
          </a:xfrm>
          <a:prstGeom prst="rect">
            <a:avLst/>
          </a:prstGeom>
          <a:noFill/>
        </p:spPr>
        <p:txBody>
          <a:bodyPr wrap="square" lIns="91440" tIns="45720" rIns="91440" bIns="45720" rtlCol="0" anchor="t">
            <a:spAutoFit/>
          </a:bodyPr>
          <a:lstStyle/>
          <a:p>
            <a:pPr algn="ctr"/>
            <a:r>
              <a:rPr lang="en-US" altLang="zh-CN" sz="2000">
                <a:solidFill>
                  <a:schemeClr val="bg1"/>
                </a:solidFill>
                <a:cs typeface="+mn-ea"/>
                <a:sym typeface="+mn-lt"/>
              </a:rPr>
              <a:t>06</a:t>
            </a:r>
          </a:p>
        </p:txBody>
      </p:sp>
      <p:sp>
        <p:nvSpPr>
          <p:cNvPr id="39" name="文本框 38"/>
          <p:cNvSpPr txBox="1"/>
          <p:nvPr/>
        </p:nvSpPr>
        <p:spPr>
          <a:xfrm>
            <a:off x="8272979" y="5126327"/>
            <a:ext cx="2314575" cy="460375"/>
          </a:xfrm>
          <a:prstGeom prst="rect">
            <a:avLst/>
          </a:prstGeom>
          <a:noFill/>
        </p:spPr>
        <p:txBody>
          <a:bodyPr wrap="square" lIns="91440" tIns="45720" rIns="91440" bIns="45720" rtlCol="0" anchor="t">
            <a:spAutoFit/>
          </a:bodyPr>
          <a:lstStyle/>
          <a:p>
            <a:pPr algn="ctr"/>
            <a:r>
              <a:rPr lang="zh-CN" altLang="en-US" sz="2400" dirty="0">
                <a:solidFill>
                  <a:schemeClr val="bg1"/>
                </a:solidFill>
                <a:latin typeface="Times New Roman" panose="02020603050405020304" pitchFamily="18" charset="0"/>
                <a:cs typeface="Times New Roman" panose="02020603050405020304" pitchFamily="18" charset="0"/>
              </a:rPr>
              <a:t>Conclusion</a:t>
            </a:r>
          </a:p>
        </p:txBody>
      </p:sp>
      <p:sp>
        <p:nvSpPr>
          <p:cNvPr id="41" name="文本框 40"/>
          <p:cNvSpPr txBox="1"/>
          <p:nvPr/>
        </p:nvSpPr>
        <p:spPr>
          <a:xfrm>
            <a:off x="3182364" y="5119503"/>
            <a:ext cx="2314575" cy="460375"/>
          </a:xfrm>
          <a:prstGeom prst="rect">
            <a:avLst/>
          </a:prstGeom>
          <a:noFill/>
        </p:spPr>
        <p:txBody>
          <a:bodyPr wrap="square" lIns="91440" tIns="45720" rIns="91440" bIns="45720" rtlCol="0" anchor="t">
            <a:spAutoFit/>
          </a:bodyPr>
          <a:lstStyle/>
          <a:p>
            <a:pPr algn="ctr"/>
            <a:r>
              <a:rPr lang="zh-CN" altLang="en-US" sz="2400" dirty="0">
                <a:solidFill>
                  <a:schemeClr val="bg1"/>
                </a:solidFill>
                <a:latin typeface="Times New Roman" panose="02020603050405020304" pitchFamily="18" charset="0"/>
                <a:cs typeface="Times New Roman" panose="02020603050405020304" pitchFamily="18" charset="0"/>
              </a:rPr>
              <a:t>Disscussion</a:t>
            </a:r>
          </a:p>
        </p:txBody>
      </p:sp>
    </p:spTree>
    <p:custDataLst>
      <p:tags r:id="rId1"/>
    </p:custData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par>
                          <p:cTn id="50" fill="hold">
                            <p:stCondLst>
                              <p:cond delay="1000"/>
                            </p:stCondLst>
                            <p:childTnLst>
                              <p:par>
                                <p:cTn id="51" presetID="3" presetClass="entr" presetSubtype="1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blinds(horizontal)">
                                      <p:cBhvr>
                                        <p:cTn id="53" dur="500"/>
                                        <p:tgtEl>
                                          <p:spTgt spid="28"/>
                                        </p:tgtEl>
                                      </p:cBhvr>
                                    </p:animEffect>
                                  </p:childTnLst>
                                </p:cTn>
                              </p:par>
                              <p:par>
                                <p:cTn id="54" presetID="55"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strVal val="#ppt_w*0.70"/>
                                          </p:val>
                                        </p:tav>
                                        <p:tav tm="100000">
                                          <p:val>
                                            <p:strVal val="#ppt_w"/>
                                          </p:val>
                                        </p:tav>
                                      </p:tavLst>
                                    </p:anim>
                                    <p:anim calcmode="lin" valueType="num">
                                      <p:cBhvr>
                                        <p:cTn id="57" dur="1000" fill="hold"/>
                                        <p:tgtEl>
                                          <p:spTgt spid="30"/>
                                        </p:tgtEl>
                                        <p:attrNameLst>
                                          <p:attrName>ppt_h</p:attrName>
                                        </p:attrNameLst>
                                      </p:cBhvr>
                                      <p:tavLst>
                                        <p:tav tm="0">
                                          <p:val>
                                            <p:strVal val="#ppt_h"/>
                                          </p:val>
                                        </p:tav>
                                        <p:tav tm="100000">
                                          <p:val>
                                            <p:strVal val="#ppt_h"/>
                                          </p:val>
                                        </p:tav>
                                      </p:tavLst>
                                    </p:anim>
                                    <p:animEffect transition="in" filter="fade">
                                      <p:cBhvr>
                                        <p:cTn id="58" dur="1000"/>
                                        <p:tgtEl>
                                          <p:spTgt spid="30"/>
                                        </p:tgtEl>
                                      </p:cBhvr>
                                    </p:animEffect>
                                  </p:childTnLst>
                                </p:cTn>
                              </p:par>
                              <p:par>
                                <p:cTn id="59" presetID="3" presetClass="entr" presetSubtype="1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blinds(horizontal)">
                                      <p:cBhvr>
                                        <p:cTn id="6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P spid="28" grpId="0" bldLvl="0" animBg="1"/>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PART.04</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599789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文本框 12"/>
          <p:cNvSpPr txBox="1"/>
          <p:nvPr/>
        </p:nvSpPr>
        <p:spPr>
          <a:xfrm>
            <a:off x="104155" y="717550"/>
            <a:ext cx="3968284" cy="1107996"/>
          </a:xfrm>
          <a:prstGeom prst="rect">
            <a:avLst/>
          </a:prstGeom>
          <a:noFill/>
        </p:spPr>
        <p:txBody>
          <a:bodyPr wrap="square" lIns="91440" tIns="45720" rIns="91440" bIns="45720" rtlCol="0" anchor="t">
            <a:spAutoFit/>
          </a:bodyPr>
          <a:lstStyle/>
          <a:p>
            <a:pPr algn="ctr"/>
            <a:r>
              <a:rPr lang="en-US" altLang="zh-CN" sz="6600" b="1" dirty="0">
                <a:solidFill>
                  <a:schemeClr val="accent1">
                    <a:lumMod val="50000"/>
                  </a:schemeClr>
                </a:solidFill>
                <a:cs typeface="+mn-ea"/>
              </a:rPr>
              <a:t>Methods</a:t>
            </a:r>
          </a:p>
        </p:txBody>
      </p:sp>
      <p:sp>
        <p:nvSpPr>
          <p:cNvPr id="19" name="文本框 18">
            <a:extLst>
              <a:ext uri="{FF2B5EF4-FFF2-40B4-BE49-F238E27FC236}">
                <a16:creationId xmlns:a16="http://schemas.microsoft.com/office/drawing/2014/main" id="{2994BD1C-F39F-C613-C187-75C476B3FC6B}"/>
              </a:ext>
            </a:extLst>
          </p:cNvPr>
          <p:cNvSpPr txBox="1"/>
          <p:nvPr/>
        </p:nvSpPr>
        <p:spPr>
          <a:xfrm>
            <a:off x="-1601475" y="1680439"/>
            <a:ext cx="6065319" cy="584775"/>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3</a:t>
            </a:r>
            <a:r>
              <a:rPr lang="zh-CN" altLang="en-US" sz="3200" b="1" dirty="0">
                <a:solidFill>
                  <a:schemeClr val="accent1">
                    <a:lumMod val="50000"/>
                  </a:schemeClr>
                </a:solidFill>
                <a:cs typeface="+mn-ea"/>
              </a:rPr>
              <a:t>，</a:t>
            </a:r>
            <a:r>
              <a:rPr lang="en-US" altLang="zh-CN" sz="3200" b="1" dirty="0">
                <a:solidFill>
                  <a:schemeClr val="accent1">
                    <a:lumMod val="50000"/>
                  </a:schemeClr>
                </a:solidFill>
                <a:cs typeface="+mn-ea"/>
              </a:rPr>
              <a:t>Calorie</a:t>
            </a:r>
            <a:endParaRPr lang="en-US" altLang="zh-CN" sz="6600" b="1" dirty="0">
              <a:solidFill>
                <a:schemeClr val="accent1">
                  <a:lumMod val="50000"/>
                </a:schemeClr>
              </a:solidFill>
              <a:cs typeface="+mn-ea"/>
            </a:endParaRPr>
          </a:p>
        </p:txBody>
      </p:sp>
      <p:pic>
        <p:nvPicPr>
          <p:cNvPr id="4" name="图片 3">
            <a:extLst>
              <a:ext uri="{FF2B5EF4-FFF2-40B4-BE49-F238E27FC236}">
                <a16:creationId xmlns:a16="http://schemas.microsoft.com/office/drawing/2014/main" id="{19898224-F443-5B43-2BA5-369E474FA4B2}"/>
              </a:ext>
            </a:extLst>
          </p:cNvPr>
          <p:cNvPicPr>
            <a:picLocks noChangeAspect="1"/>
          </p:cNvPicPr>
          <p:nvPr/>
        </p:nvPicPr>
        <p:blipFill>
          <a:blip r:embed="rId3"/>
          <a:stretch>
            <a:fillRect/>
          </a:stretch>
        </p:blipFill>
        <p:spPr>
          <a:xfrm>
            <a:off x="3740115" y="570269"/>
            <a:ext cx="6363588" cy="504895"/>
          </a:xfrm>
          <a:prstGeom prst="rect">
            <a:avLst/>
          </a:prstGeom>
        </p:spPr>
      </p:pic>
      <p:pic>
        <p:nvPicPr>
          <p:cNvPr id="6" name="图片 5">
            <a:extLst>
              <a:ext uri="{FF2B5EF4-FFF2-40B4-BE49-F238E27FC236}">
                <a16:creationId xmlns:a16="http://schemas.microsoft.com/office/drawing/2014/main" id="{3D403A2E-5CD6-1278-F62E-D77FE24195AD}"/>
              </a:ext>
            </a:extLst>
          </p:cNvPr>
          <p:cNvPicPr>
            <a:picLocks noChangeAspect="1"/>
          </p:cNvPicPr>
          <p:nvPr/>
        </p:nvPicPr>
        <p:blipFill>
          <a:blip r:embed="rId4"/>
          <a:stretch>
            <a:fillRect/>
          </a:stretch>
        </p:blipFill>
        <p:spPr>
          <a:xfrm>
            <a:off x="10103703" y="568049"/>
            <a:ext cx="2088297" cy="535693"/>
          </a:xfrm>
          <a:prstGeom prst="rect">
            <a:avLst/>
          </a:prstGeom>
        </p:spPr>
      </p:pic>
      <p:pic>
        <p:nvPicPr>
          <p:cNvPr id="8" name="图片 7">
            <a:extLst>
              <a:ext uri="{FF2B5EF4-FFF2-40B4-BE49-F238E27FC236}">
                <a16:creationId xmlns:a16="http://schemas.microsoft.com/office/drawing/2014/main" id="{ECB50946-07FE-8860-86D7-53513FD1B901}"/>
              </a:ext>
            </a:extLst>
          </p:cNvPr>
          <p:cNvPicPr>
            <a:picLocks noChangeAspect="1"/>
          </p:cNvPicPr>
          <p:nvPr/>
        </p:nvPicPr>
        <p:blipFill>
          <a:blip r:embed="rId5"/>
          <a:stretch>
            <a:fillRect/>
          </a:stretch>
        </p:blipFill>
        <p:spPr>
          <a:xfrm>
            <a:off x="1879993" y="2459309"/>
            <a:ext cx="9327210" cy="4018326"/>
          </a:xfrm>
          <a:prstGeom prst="rect">
            <a:avLst/>
          </a:prstGeom>
        </p:spPr>
      </p:pic>
    </p:spTree>
    <p:custDataLst>
      <p:tags r:id="rId1"/>
    </p:custDataLst>
    <p:extLst>
      <p:ext uri="{BB962C8B-B14F-4D97-AF65-F5344CB8AC3E}">
        <p14:creationId xmlns:p14="http://schemas.microsoft.com/office/powerpoint/2010/main" val="4132685323"/>
      </p:ext>
    </p:ext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584775"/>
          </a:xfrm>
          <a:prstGeom prst="rect">
            <a:avLst/>
          </a:prstGeom>
          <a:noFill/>
        </p:spPr>
        <p:txBody>
          <a:bodyPr wrap="square" lIns="91440" tIns="45720" rIns="91440" bIns="45720" rtlCol="0" anchor="t">
            <a:spAutoFit/>
          </a:bodyPr>
          <a:lstStyle/>
          <a:p>
            <a:pPr algn="ctr"/>
            <a:r>
              <a:rPr lang="en-US" altLang="zh-CN" sz="1600" b="1">
                <a:solidFill>
                  <a:schemeClr val="accent1">
                    <a:lumMod val="50000"/>
                  </a:schemeClr>
                </a:solidFill>
                <a:cs typeface="+mn-ea"/>
                <a:sym typeface="+mn-lt"/>
              </a:rPr>
              <a:t>PART.04</a:t>
            </a:r>
            <a:endParaRPr lang="zh-CN" altLang="en-US"/>
          </a:p>
          <a:p>
            <a:pPr algn="dist"/>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600424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矩形 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1233805" y="3965701"/>
            <a:ext cx="3290351" cy="309637"/>
          </a:xfrm>
          <a:prstGeom prst="rect">
            <a:avLst/>
          </a:prstGeom>
        </p:spPr>
        <p:txBody>
          <a:bodyPr wrap="square" lIns="91440" tIns="45720" rIns="91440" bIns="45720" anchor="t">
            <a:spAutoFit/>
          </a:bodyPr>
          <a:lstStyle/>
          <a:p>
            <a:pPr lvl="0" fontAlgn="base">
              <a:lnSpc>
                <a:spcPct val="150000"/>
              </a:lnSpc>
              <a:spcBef>
                <a:spcPct val="0"/>
              </a:spcBef>
              <a:spcAft>
                <a:spcPct val="0"/>
              </a:spcAft>
            </a:pPr>
            <a:endParaRPr lang="en-US" altLang="zh-CN" sz="1050">
              <a:solidFill>
                <a:schemeClr val="tx1">
                  <a:lumMod val="65000"/>
                  <a:lumOff val="35000"/>
                </a:schemeClr>
              </a:solidFill>
              <a:cs typeface="+mn-ea"/>
            </a:endParaRPr>
          </a:p>
        </p:txBody>
      </p:sp>
      <p:sp>
        <p:nvSpPr>
          <p:cNvPr id="15" name="文本框 14"/>
          <p:cNvSpPr txBox="1"/>
          <p:nvPr/>
        </p:nvSpPr>
        <p:spPr>
          <a:xfrm>
            <a:off x="-686470" y="994832"/>
            <a:ext cx="6575992" cy="584775"/>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Results &amp; data annalists</a:t>
            </a:r>
            <a:endParaRPr lang="en-US" altLang="zh-CN" sz="1400" dirty="0">
              <a:solidFill>
                <a:schemeClr val="accent1">
                  <a:lumMod val="50000"/>
                </a:schemeClr>
              </a:solidFill>
              <a:cs typeface="+mn-ea"/>
            </a:endParaRPr>
          </a:p>
        </p:txBody>
      </p:sp>
      <p:pic>
        <p:nvPicPr>
          <p:cNvPr id="22" name="图片 21" descr="图表, 散点图&#10;&#10;描述已自动生成">
            <a:extLst>
              <a:ext uri="{FF2B5EF4-FFF2-40B4-BE49-F238E27FC236}">
                <a16:creationId xmlns:a16="http://schemas.microsoft.com/office/drawing/2014/main" id="{FF01C6E8-5485-D194-BF96-2CBE8DAAE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48" y="2096628"/>
            <a:ext cx="5433074" cy="4098775"/>
          </a:xfrm>
          <a:prstGeom prst="rect">
            <a:avLst/>
          </a:prstGeom>
        </p:spPr>
      </p:pic>
      <p:pic>
        <p:nvPicPr>
          <p:cNvPr id="25" name="图片 24">
            <a:extLst>
              <a:ext uri="{FF2B5EF4-FFF2-40B4-BE49-F238E27FC236}">
                <a16:creationId xmlns:a16="http://schemas.microsoft.com/office/drawing/2014/main" id="{7C014C7D-8D60-F38C-A0F7-7D52894291C8}"/>
              </a:ext>
            </a:extLst>
          </p:cNvPr>
          <p:cNvPicPr>
            <a:picLocks noChangeAspect="1"/>
          </p:cNvPicPr>
          <p:nvPr/>
        </p:nvPicPr>
        <p:blipFill>
          <a:blip r:embed="rId4"/>
          <a:stretch>
            <a:fillRect/>
          </a:stretch>
        </p:blipFill>
        <p:spPr>
          <a:xfrm>
            <a:off x="5802702" y="315061"/>
            <a:ext cx="6024658" cy="2529091"/>
          </a:xfrm>
          <a:prstGeom prst="rect">
            <a:avLst/>
          </a:prstGeom>
        </p:spPr>
      </p:pic>
      <p:pic>
        <p:nvPicPr>
          <p:cNvPr id="27" name="图片 26">
            <a:extLst>
              <a:ext uri="{FF2B5EF4-FFF2-40B4-BE49-F238E27FC236}">
                <a16:creationId xmlns:a16="http://schemas.microsoft.com/office/drawing/2014/main" id="{2D41283B-C111-134A-CC54-C1B44412A9F8}"/>
              </a:ext>
            </a:extLst>
          </p:cNvPr>
          <p:cNvPicPr>
            <a:picLocks noChangeAspect="1"/>
          </p:cNvPicPr>
          <p:nvPr/>
        </p:nvPicPr>
        <p:blipFill>
          <a:blip r:embed="rId5"/>
          <a:stretch>
            <a:fillRect/>
          </a:stretch>
        </p:blipFill>
        <p:spPr>
          <a:xfrm>
            <a:off x="6163803" y="4120519"/>
            <a:ext cx="4839375" cy="438211"/>
          </a:xfrm>
          <a:prstGeom prst="rect">
            <a:avLst/>
          </a:prstGeom>
        </p:spPr>
      </p:pic>
    </p:spTree>
    <p:custDataLst>
      <p:tags r:id="rId1"/>
    </p:custData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584775"/>
          </a:xfrm>
          <a:prstGeom prst="rect">
            <a:avLst/>
          </a:prstGeom>
          <a:noFill/>
        </p:spPr>
        <p:txBody>
          <a:bodyPr wrap="square" lIns="91440" tIns="45720" rIns="91440" bIns="45720" rtlCol="0" anchor="t">
            <a:spAutoFit/>
          </a:bodyPr>
          <a:lstStyle/>
          <a:p>
            <a:pPr algn="ctr"/>
            <a:r>
              <a:rPr lang="en-US" altLang="zh-CN" sz="1600" b="1">
                <a:solidFill>
                  <a:schemeClr val="accent1">
                    <a:lumMod val="50000"/>
                  </a:schemeClr>
                </a:solidFill>
                <a:cs typeface="+mn-ea"/>
                <a:sym typeface="+mn-lt"/>
              </a:rPr>
              <a:t>PART.04</a:t>
            </a:r>
            <a:endParaRPr lang="zh-CN" altLang="en-US"/>
          </a:p>
          <a:p>
            <a:pPr algn="dist"/>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600424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3" name="矩形 1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10784" y="2713952"/>
            <a:ext cx="3290351" cy="1569660"/>
          </a:xfrm>
          <a:prstGeom prst="rect">
            <a:avLst/>
          </a:prstGeom>
        </p:spPr>
        <p:txBody>
          <a:bodyPr wrap="square" lIns="91440" tIns="45720" rIns="91440" bIns="45720" anchor="t">
            <a:spAutoFit/>
          </a:bodyPr>
          <a:lstStyle/>
          <a:p>
            <a:r>
              <a:rPr lang="en-US" altLang="zh-CN" sz="3200" dirty="0"/>
              <a:t>mean = </a:t>
            </a:r>
            <a:r>
              <a:rPr lang="zh-CN" altLang="en-US" sz="3200" dirty="0"/>
              <a:t>12.7475</a:t>
            </a:r>
            <a:endParaRPr lang="en-US" altLang="zh-CN" sz="3200" dirty="0"/>
          </a:p>
          <a:p>
            <a:r>
              <a:rPr lang="en-US" altLang="zh-CN" sz="3200" dirty="0"/>
              <a:t>variance</a:t>
            </a:r>
            <a:r>
              <a:rPr lang="zh-CN" altLang="en-US" sz="3200" dirty="0"/>
              <a:t> = 13.798</a:t>
            </a:r>
            <a:endParaRPr lang="en-US" altLang="zh-CN" sz="3200" dirty="0"/>
          </a:p>
          <a:p>
            <a:r>
              <a:rPr lang="en-US" altLang="zh-CN" sz="3200" dirty="0"/>
              <a:t>Acc = 97.67%</a:t>
            </a:r>
            <a:endParaRPr lang="zh-CN" altLang="en-US" sz="3200" dirty="0"/>
          </a:p>
        </p:txBody>
      </p:sp>
      <p:sp>
        <p:nvSpPr>
          <p:cNvPr id="15" name="文本框 14"/>
          <p:cNvSpPr txBox="1"/>
          <p:nvPr/>
        </p:nvSpPr>
        <p:spPr>
          <a:xfrm>
            <a:off x="-686470" y="994832"/>
            <a:ext cx="6575992" cy="584775"/>
          </a:xfrm>
          <a:prstGeom prst="rect">
            <a:avLst/>
          </a:prstGeom>
          <a:noFill/>
        </p:spPr>
        <p:txBody>
          <a:bodyPr wrap="square" lIns="91440" tIns="45720" rIns="91440" bIns="45720" rtlCol="0" anchor="t">
            <a:spAutoFit/>
          </a:bodyPr>
          <a:lstStyle/>
          <a:p>
            <a:pPr algn="ctr"/>
            <a:r>
              <a:rPr lang="en-US" altLang="zh-CN" sz="3200" b="1" dirty="0">
                <a:solidFill>
                  <a:schemeClr val="accent1">
                    <a:lumMod val="50000"/>
                  </a:schemeClr>
                </a:solidFill>
                <a:cs typeface="+mn-ea"/>
              </a:rPr>
              <a:t>Results &amp; data annalists</a:t>
            </a:r>
            <a:endParaRPr lang="en-US" altLang="zh-CN" sz="1400" dirty="0">
              <a:solidFill>
                <a:schemeClr val="accent1">
                  <a:lumMod val="50000"/>
                </a:schemeClr>
              </a:solidFill>
              <a:cs typeface="+mn-ea"/>
            </a:endParaRPr>
          </a:p>
        </p:txBody>
      </p:sp>
      <p:pic>
        <p:nvPicPr>
          <p:cNvPr id="3" name="图片 2" descr="图表, 表面图&#10;&#10;描述已自动生成">
            <a:extLst>
              <a:ext uri="{FF2B5EF4-FFF2-40B4-BE49-F238E27FC236}">
                <a16:creationId xmlns:a16="http://schemas.microsoft.com/office/drawing/2014/main" id="{39F1DDAA-0ECF-34AA-2ED8-ABAB286DE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949" y="1436773"/>
            <a:ext cx="6645216" cy="5044877"/>
          </a:xfrm>
          <a:prstGeom prst="rect">
            <a:avLst/>
          </a:prstGeom>
        </p:spPr>
      </p:pic>
    </p:spTree>
    <p:custDataLst>
      <p:tags r:id="rId1"/>
    </p:custDataLst>
    <p:extLst>
      <p:ext uri="{BB962C8B-B14F-4D97-AF65-F5344CB8AC3E}">
        <p14:creationId xmlns:p14="http://schemas.microsoft.com/office/powerpoint/2010/main" val="1320214809"/>
      </p:ext>
    </p:ext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rot="16200000">
            <a:off x="1224915" y="-1224280"/>
            <a:ext cx="9742805" cy="12192000"/>
          </a:xfrm>
          <a:prstGeom prst="rect">
            <a:avLst/>
          </a:prstGeom>
          <a:gradFill>
            <a:gsLst>
              <a:gs pos="19000">
                <a:schemeClr val="tx2">
                  <a:lumMod val="75000"/>
                  <a:lumOff val="25000"/>
                  <a:alpha val="0"/>
                </a:schemeClr>
              </a:gs>
              <a:gs pos="92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a:solidFill>
                  <a:schemeClr val="accent1">
                    <a:lumMod val="75000"/>
                  </a:schemeClr>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bg1">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39448" y="5619771"/>
            <a:ext cx="1060426" cy="533400"/>
          </a:xfrm>
          <a:prstGeom prst="rect">
            <a:avLst/>
          </a:prstGeom>
          <a:noFill/>
        </p:spPr>
        <p:txBody>
          <a:bodyPr wrap="square" rtlCol="0">
            <a:spAutoFit/>
          </a:bodyPr>
          <a:lstStyle/>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DO SOME</a:t>
            </a:r>
          </a:p>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THINGS!</a:t>
            </a: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a:solidFill>
                  <a:schemeClr val="bg1">
                    <a:alpha val="68000"/>
                  </a:schemeClr>
                </a:solidFill>
                <a:effectLst>
                  <a:outerShdw blurRad="381000" algn="ctr" rotWithShape="0">
                    <a:prstClr val="black">
                      <a:alpha val="25000"/>
                    </a:prstClr>
                  </a:outerShdw>
                </a:effectLst>
                <a:cs typeface="+mn-ea"/>
                <a:sym typeface="+mn-lt"/>
              </a:rPr>
              <a:t>DESIGNED BY IBOTU</a:t>
            </a:r>
          </a:p>
        </p:txBody>
      </p:sp>
      <p:sp>
        <p:nvSpPr>
          <p:cNvPr id="7" name="矩形 6"/>
          <p:cNvSpPr/>
          <p:nvPr/>
        </p:nvSpPr>
        <p:spPr>
          <a:xfrm>
            <a:off x="5577205" y="1699260"/>
            <a:ext cx="5417820" cy="3457575"/>
          </a:xfrm>
          <a:prstGeom prst="rect">
            <a:avLst/>
          </a:prstGeom>
          <a:noFill/>
          <a:ln w="8572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6017260" y="3242945"/>
            <a:ext cx="4800600" cy="2185214"/>
          </a:xfrm>
          <a:prstGeom prst="rect">
            <a:avLst/>
          </a:prstGeom>
          <a:noFill/>
        </p:spPr>
        <p:txBody>
          <a:bodyPr wrap="square" lIns="91440" tIns="45720" rIns="91440" bIns="45720" rtlCol="0" anchor="t">
            <a:spAutoFit/>
          </a:bodyPr>
          <a:lstStyle/>
          <a:p>
            <a:pPr algn="ctr"/>
            <a:r>
              <a:rPr lang="en-US" altLang="zh-CN" sz="4400" dirty="0">
                <a:solidFill>
                  <a:schemeClr val="bg1"/>
                </a:solidFill>
                <a:latin typeface="Times New Roman" panose="02020603050405020304" pitchFamily="18" charset="0"/>
                <a:ea typeface="+mn-lt"/>
                <a:cs typeface="Times New Roman" panose="02020603050405020304" pitchFamily="18" charset="0"/>
              </a:rPr>
              <a:t>Discussion</a:t>
            </a:r>
          </a:p>
          <a:p>
            <a:pPr algn="ctr"/>
            <a:endParaRPr lang="en-US" altLang="zh-CN" sz="2400" dirty="0">
              <a:solidFill>
                <a:schemeClr val="bg1"/>
              </a:solidFill>
              <a:effectLst/>
              <a:cs typeface="+mn-ea"/>
            </a:endParaRPr>
          </a:p>
          <a:p>
            <a:pPr algn="ctr"/>
            <a:endParaRPr lang="en-US" altLang="zh-CN" sz="2400" dirty="0">
              <a:solidFill>
                <a:schemeClr val="bg1"/>
              </a:solidFill>
              <a:cs typeface="+mn-ea"/>
            </a:endParaRPr>
          </a:p>
          <a:p>
            <a:pPr algn="dist"/>
            <a:endParaRPr lang="zh-CN" altLang="en-US" sz="4400" dirty="0">
              <a:solidFill>
                <a:schemeClr val="bg1"/>
              </a:solidFill>
              <a:cs typeface="+mn-ea"/>
            </a:endParaRPr>
          </a:p>
        </p:txBody>
      </p:sp>
      <p:sp>
        <p:nvSpPr>
          <p:cNvPr id="18" name="矩形 17"/>
          <p:cNvSpPr/>
          <p:nvPr/>
        </p:nvSpPr>
        <p:spPr>
          <a:xfrm>
            <a:off x="6017260" y="2293620"/>
            <a:ext cx="2614930" cy="706755"/>
          </a:xfrm>
          <a:prstGeom prst="rect">
            <a:avLst/>
          </a:prstGeom>
        </p:spPr>
        <p:txBody>
          <a:bodyPr wrap="square" lIns="91440" tIns="45720" rIns="91440" bIns="45720" anchor="t">
            <a:spAutoFit/>
          </a:bodyPr>
          <a:lstStyle/>
          <a:p>
            <a:pPr algn="ctr">
              <a:spcBef>
                <a:spcPct val="0"/>
              </a:spcBef>
            </a:pPr>
            <a:r>
              <a:rPr lang="en-US" altLang="zh-CN" sz="4000" dirty="0">
                <a:solidFill>
                  <a:schemeClr val="bg1"/>
                </a:solidFill>
                <a:cs typeface="+mn-ea"/>
                <a:sym typeface="+mn-lt"/>
              </a:rPr>
              <a:t>PART .05</a:t>
            </a:r>
            <a:endParaRPr lang="zh-CN" altLang="en-US" dirty="0">
              <a:solidFill>
                <a:schemeClr val="bg1"/>
              </a:solidFill>
            </a:endParaRPr>
          </a:p>
        </p:txBody>
      </p:sp>
      <p:sp>
        <p:nvSpPr>
          <p:cNvPr id="3" name="圆形2"/>
          <p:cNvSpPr/>
          <p:nvPr/>
        </p:nvSpPr>
        <p:spPr>
          <a:xfrm>
            <a:off x="9286512" y="1042119"/>
            <a:ext cx="1244032" cy="1253273"/>
          </a:xfrm>
          <a:prstGeom prst="ellipse">
            <a:avLst/>
          </a:prstGeom>
          <a:solidFill>
            <a:srgbClr val="B3C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7" name="圆形2"/>
          <p:cNvSpPr/>
          <p:nvPr/>
        </p:nvSpPr>
        <p:spPr>
          <a:xfrm>
            <a:off x="6386364" y="4510925"/>
            <a:ext cx="1892300" cy="1844675"/>
          </a:xfrm>
          <a:prstGeom prst="ellipse">
            <a:avLst/>
          </a:prstGeom>
          <a:solidFill>
            <a:srgbClr val="B3C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Tree>
    <p:custDataLst>
      <p:tags r:id="rId1"/>
    </p:custData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par>
                          <p:cTn id="50" fill="hold">
                            <p:stCondLst>
                              <p:cond delay="1000"/>
                            </p:stCondLst>
                            <p:childTnLst>
                              <p:par>
                                <p:cTn id="51" presetID="3" presetClass="entr" presetSubtype="1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par>
                                <p:cTn id="54" presetID="47"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47"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par>
                          <p:cTn id="65" fill="hold">
                            <p:stCondLst>
                              <p:cond delay="2500"/>
                            </p:stCondLst>
                            <p:childTnLst>
                              <p:par>
                                <p:cTn id="66" presetID="55" presetClass="entr" presetSubtype="0" fill="hold" grpId="0" nodeType="afterEffect">
                                  <p:stCondLst>
                                    <p:cond delay="0"/>
                                  </p:stCondLst>
                                  <p:childTnLst>
                                    <p:set>
                                      <p:cBhvr>
                                        <p:cTn id="67" dur="1" fill="hold">
                                          <p:stCondLst>
                                            <p:cond delay="0"/>
                                          </p:stCondLst>
                                        </p:cTn>
                                        <p:tgtEl>
                                          <p:spTgt spid="3"/>
                                        </p:tgtEl>
                                        <p:attrNameLst>
                                          <p:attrName>style.visibility</p:attrName>
                                        </p:attrNameLst>
                                      </p:cBhvr>
                                      <p:to>
                                        <p:strVal val="visible"/>
                                      </p:to>
                                    </p:set>
                                    <p:anim calcmode="lin" valueType="num">
                                      <p:cBhvr>
                                        <p:cTn id="68" dur="1000" fill="hold"/>
                                        <p:tgtEl>
                                          <p:spTgt spid="3"/>
                                        </p:tgtEl>
                                        <p:attrNameLst>
                                          <p:attrName>ppt_w</p:attrName>
                                        </p:attrNameLst>
                                      </p:cBhvr>
                                      <p:tavLst>
                                        <p:tav tm="0">
                                          <p:val>
                                            <p:strVal val="#ppt_w*0.70"/>
                                          </p:val>
                                        </p:tav>
                                        <p:tav tm="100000">
                                          <p:val>
                                            <p:strVal val="#ppt_w"/>
                                          </p:val>
                                        </p:tav>
                                      </p:tavLst>
                                    </p:anim>
                                    <p:anim calcmode="lin" valueType="num">
                                      <p:cBhvr>
                                        <p:cTn id="69" dur="1000" fill="hold"/>
                                        <p:tgtEl>
                                          <p:spTgt spid="3"/>
                                        </p:tgtEl>
                                        <p:attrNameLst>
                                          <p:attrName>ppt_h</p:attrName>
                                        </p:attrNameLst>
                                      </p:cBhvr>
                                      <p:tavLst>
                                        <p:tav tm="0">
                                          <p:val>
                                            <p:strVal val="#ppt_h"/>
                                          </p:val>
                                        </p:tav>
                                        <p:tav tm="100000">
                                          <p:val>
                                            <p:strVal val="#ppt_h"/>
                                          </p:val>
                                        </p:tav>
                                      </p:tavLst>
                                    </p:anim>
                                    <p:animEffect transition="in" filter="fade">
                                      <p:cBhvr>
                                        <p:cTn id="70" dur="1000"/>
                                        <p:tgtEl>
                                          <p:spTgt spid="3"/>
                                        </p:tgtEl>
                                      </p:cBhvr>
                                    </p:animEffect>
                                  </p:childTnLst>
                                </p:cTn>
                              </p:par>
                            </p:childTnLst>
                          </p:cTn>
                        </p:par>
                        <p:par>
                          <p:cTn id="71" fill="hold">
                            <p:stCondLst>
                              <p:cond delay="3500"/>
                            </p:stCondLst>
                            <p:childTnLst>
                              <p:par>
                                <p:cTn id="72" presetID="55" presetClass="entr" presetSubtype="0"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 calcmode="lin" valueType="num">
                                      <p:cBhvr>
                                        <p:cTn id="74" dur="1000" fill="hold"/>
                                        <p:tgtEl>
                                          <p:spTgt spid="17"/>
                                        </p:tgtEl>
                                        <p:attrNameLst>
                                          <p:attrName>ppt_w</p:attrName>
                                        </p:attrNameLst>
                                      </p:cBhvr>
                                      <p:tavLst>
                                        <p:tav tm="0">
                                          <p:val>
                                            <p:strVal val="#ppt_w*0.70"/>
                                          </p:val>
                                        </p:tav>
                                        <p:tav tm="100000">
                                          <p:val>
                                            <p:strVal val="#ppt_w"/>
                                          </p:val>
                                        </p:tav>
                                      </p:tavLst>
                                    </p:anim>
                                    <p:anim calcmode="lin" valueType="num">
                                      <p:cBhvr>
                                        <p:cTn id="75" dur="1000" fill="hold"/>
                                        <p:tgtEl>
                                          <p:spTgt spid="17"/>
                                        </p:tgtEl>
                                        <p:attrNameLst>
                                          <p:attrName>ppt_h</p:attrName>
                                        </p:attrNameLst>
                                      </p:cBhvr>
                                      <p:tavLst>
                                        <p:tav tm="0">
                                          <p:val>
                                            <p:strVal val="#ppt_h"/>
                                          </p:val>
                                        </p:tav>
                                        <p:tav tm="100000">
                                          <p:val>
                                            <p:strVal val="#ppt_h"/>
                                          </p:val>
                                        </p:tav>
                                      </p:tavLst>
                                    </p:anim>
                                    <p:animEffect transition="in" filter="fade">
                                      <p:cBhvr>
                                        <p:cTn id="7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P spid="7" grpId="0" bldLvl="0" animBg="1"/>
      <p:bldP spid="31" grpId="0"/>
      <p:bldP spid="18" grpId="0"/>
      <p:bldP spid="3"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3" name="矩形: 圆角 2"/>
          <p:cNvSpPr/>
          <p:nvPr/>
        </p:nvSpPr>
        <p:spPr>
          <a:xfrm>
            <a:off x="335280" y="959485"/>
            <a:ext cx="11522075" cy="5229225"/>
          </a:xfrm>
          <a:prstGeom prst="roundRect">
            <a:avLst>
              <a:gd name="adj" fmla="val 3507"/>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5" name="矩形 4"/>
          <p:cNvSpPr/>
          <p:nvPr/>
        </p:nvSpPr>
        <p:spPr>
          <a:xfrm>
            <a:off x="7403950" y="0"/>
            <a:ext cx="3666232" cy="685800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22" name="组合 21"/>
          <p:cNvGrpSpPr/>
          <p:nvPr/>
        </p:nvGrpSpPr>
        <p:grpSpPr>
          <a:xfrm>
            <a:off x="679948" y="1409691"/>
            <a:ext cx="4303225" cy="1646605"/>
            <a:chOff x="679948" y="509551"/>
            <a:chExt cx="4303225" cy="1646605"/>
          </a:xfrm>
        </p:grpSpPr>
        <p:sp>
          <p:nvSpPr>
            <p:cNvPr id="6" name="文本框 5"/>
            <p:cNvSpPr txBox="1"/>
            <p:nvPr/>
          </p:nvSpPr>
          <p:spPr>
            <a:xfrm>
              <a:off x="679948" y="509551"/>
              <a:ext cx="78990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a:ln>
                    <a:noFill/>
                  </a:ln>
                  <a:solidFill>
                    <a:schemeClr val="accent1">
                      <a:lumMod val="50000"/>
                    </a:schemeClr>
                  </a:solidFill>
                  <a:effectLst/>
                  <a:uLnTx/>
                  <a:uFillTx/>
                  <a:cs typeface="+mn-ea"/>
                  <a:sym typeface="+mn-lt"/>
                </a:rPr>
                <a:t>1</a:t>
              </a:r>
            </a:p>
          </p:txBody>
        </p:sp>
        <p:sp>
          <p:nvSpPr>
            <p:cNvPr id="7" name="文本框 6"/>
            <p:cNvSpPr txBox="1"/>
            <p:nvPr/>
          </p:nvSpPr>
          <p:spPr>
            <a:xfrm>
              <a:off x="1469856" y="786550"/>
              <a:ext cx="25285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dirty="0">
                  <a:solidFill>
                    <a:prstClr val="black"/>
                  </a:solidFill>
                  <a:latin typeface="Times New Roman" panose="02020603050405020304" pitchFamily="18" charset="0"/>
                  <a:cs typeface="Times New Roman" panose="02020603050405020304" pitchFamily="18" charset="0"/>
                  <a:sym typeface="+mn-lt"/>
                </a:rPr>
                <a:t>Implications</a:t>
              </a:r>
              <a:endParaRPr lang="zh-CN" altLang="en-US" sz="2800" dirty="0">
                <a:solidFill>
                  <a:prstClr val="black"/>
                </a:solidFill>
                <a:latin typeface="Times New Roman" panose="02020603050405020304" pitchFamily="18" charset="0"/>
                <a:cs typeface="Times New Roman" panose="02020603050405020304" pitchFamily="18" charset="0"/>
                <a:sym typeface="+mn-lt"/>
              </a:endParaRPr>
            </a:p>
          </p:txBody>
        </p:sp>
        <p:sp>
          <p:nvSpPr>
            <p:cNvPr id="8" name="文本框 7"/>
            <p:cNvSpPr txBox="1"/>
            <p:nvPr/>
          </p:nvSpPr>
          <p:spPr>
            <a:xfrm>
              <a:off x="1469856" y="1232826"/>
              <a:ext cx="351331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schemeClr val="accent1"/>
                  </a:solidFill>
                  <a:effectLst/>
                  <a:uLnTx/>
                  <a:uFillTx/>
                  <a:latin typeface="Times New Roman" panose="02020603050405020304" pitchFamily="18" charset="0"/>
                  <a:cs typeface="Times New Roman" panose="02020603050405020304" pitchFamily="18" charset="0"/>
                  <a:sym typeface="+mn-lt"/>
                </a:rPr>
                <a:t>Motivation and Accountability</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chemeClr val="accent1"/>
                </a:solidFill>
                <a:latin typeface="Times New Roman" panose="02020603050405020304" pitchFamily="18" charset="0"/>
                <a:cs typeface="Times New Roman" panose="02020603050405020304" pitchFamily="18" charset="0"/>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chemeClr val="accent1"/>
                  </a:solidFill>
                  <a:latin typeface="Times New Roman" panose="02020603050405020304" pitchFamily="18" charset="0"/>
                  <a:cs typeface="Times New Roman" panose="02020603050405020304" pitchFamily="18" charset="0"/>
                  <a:sym typeface="+mn-lt"/>
                </a:rPr>
                <a:t>Health Monitoring</a:t>
              </a:r>
            </a:p>
          </p:txBody>
        </p:sp>
      </p:grpSp>
      <p:grpSp>
        <p:nvGrpSpPr>
          <p:cNvPr id="2" name="组合 1"/>
          <p:cNvGrpSpPr/>
          <p:nvPr/>
        </p:nvGrpSpPr>
        <p:grpSpPr>
          <a:xfrm>
            <a:off x="679948" y="3001947"/>
            <a:ext cx="3598767" cy="1593872"/>
            <a:chOff x="263388" y="2592351"/>
            <a:chExt cx="3598767" cy="1593872"/>
          </a:xfrm>
        </p:grpSpPr>
        <p:sp>
          <p:nvSpPr>
            <p:cNvPr id="4" name="文本框 3"/>
            <p:cNvSpPr txBox="1"/>
            <p:nvPr/>
          </p:nvSpPr>
          <p:spPr>
            <a:xfrm>
              <a:off x="263388" y="2592351"/>
              <a:ext cx="789908" cy="1446550"/>
            </a:xfrm>
            <a:prstGeom prst="rect">
              <a:avLst/>
            </a:prstGeom>
            <a:noFill/>
          </p:spPr>
          <p:txBody>
            <a:bodyPr wrap="square" rtlCol="0">
              <a:spAutoFit/>
            </a:bodyPr>
            <a:lstStyle/>
            <a:p>
              <a:pPr algn="ctr">
                <a:defRPr/>
              </a:pPr>
              <a:r>
                <a:rPr lang="en-US" altLang="zh-CN" sz="8800">
                  <a:solidFill>
                    <a:schemeClr val="accent1">
                      <a:lumMod val="50000"/>
                    </a:schemeClr>
                  </a:solidFill>
                  <a:cs typeface="+mn-ea"/>
                  <a:sym typeface="+mn-lt"/>
                </a:rPr>
                <a:t>2</a:t>
              </a:r>
            </a:p>
          </p:txBody>
        </p:sp>
        <p:sp>
          <p:nvSpPr>
            <p:cNvPr id="13" name="文本框 12"/>
            <p:cNvSpPr txBox="1"/>
            <p:nvPr/>
          </p:nvSpPr>
          <p:spPr>
            <a:xfrm>
              <a:off x="1053296" y="2869350"/>
              <a:ext cx="2528553" cy="523220"/>
            </a:xfrm>
            <a:prstGeom prst="rect">
              <a:avLst/>
            </a:prstGeom>
            <a:noFill/>
          </p:spPr>
          <p:txBody>
            <a:bodyPr wrap="square" rtlCol="0">
              <a:spAutoFit/>
            </a:bodyPr>
            <a:lstStyle/>
            <a:p>
              <a:pPr>
                <a:defRPr/>
              </a:pPr>
              <a:r>
                <a:rPr lang="en-US" altLang="zh-CN" sz="2800" dirty="0">
                  <a:solidFill>
                    <a:prstClr val="black"/>
                  </a:solidFill>
                  <a:latin typeface="Times New Roman" panose="02020603050405020304" pitchFamily="18" charset="0"/>
                  <a:cs typeface="Times New Roman" panose="02020603050405020304" pitchFamily="18" charset="0"/>
                  <a:sym typeface="+mn-lt"/>
                </a:rPr>
                <a:t>Strengths</a:t>
              </a:r>
              <a:endParaRPr lang="zh-CN" altLang="en-US" sz="2800" dirty="0">
                <a:solidFill>
                  <a:prstClr val="black"/>
                </a:solidFill>
                <a:latin typeface="Times New Roman" panose="02020603050405020304" pitchFamily="18" charset="0"/>
                <a:cs typeface="Times New Roman" panose="02020603050405020304" pitchFamily="18" charset="0"/>
                <a:sym typeface="+mn-lt"/>
              </a:endParaRPr>
            </a:p>
          </p:txBody>
        </p:sp>
        <p:sp>
          <p:nvSpPr>
            <p:cNvPr id="14" name="文本框 13"/>
            <p:cNvSpPr txBox="1"/>
            <p:nvPr/>
          </p:nvSpPr>
          <p:spPr>
            <a:xfrm>
              <a:off x="1017226" y="3262893"/>
              <a:ext cx="2844929" cy="923330"/>
            </a:xfrm>
            <a:prstGeom prst="rect">
              <a:avLst/>
            </a:prstGeom>
            <a:noFill/>
          </p:spPr>
          <p:txBody>
            <a:bodyPr wrap="square" rtlCol="0">
              <a:spAutoFit/>
            </a:bodyPr>
            <a:lstStyle/>
            <a:p>
              <a:pPr>
                <a:defRPr/>
              </a:pPr>
              <a:r>
                <a:rPr lang="en-US" altLang="zh-CN" dirty="0">
                  <a:solidFill>
                    <a:schemeClr val="accent1"/>
                  </a:solidFill>
                  <a:latin typeface="Times New Roman" panose="02020603050405020304" pitchFamily="18" charset="0"/>
                  <a:cs typeface="Times New Roman" panose="02020603050405020304" pitchFamily="18" charset="0"/>
                  <a:sym typeface="+mn-lt"/>
                </a:rPr>
                <a:t>Accuracy and Precision</a:t>
              </a:r>
            </a:p>
            <a:p>
              <a:pPr>
                <a:defRPr/>
              </a:pPr>
              <a:endParaRPr lang="en-US" altLang="zh-CN" dirty="0">
                <a:solidFill>
                  <a:schemeClr val="accent1"/>
                </a:solidFill>
                <a:latin typeface="Times New Roman" panose="02020603050405020304" pitchFamily="18" charset="0"/>
                <a:cs typeface="Times New Roman" panose="02020603050405020304" pitchFamily="18" charset="0"/>
                <a:sym typeface="+mn-lt"/>
              </a:endParaRPr>
            </a:p>
            <a:p>
              <a:pPr>
                <a:defRPr/>
              </a:pPr>
              <a:r>
                <a:rPr lang="en-US" altLang="zh-CN" dirty="0">
                  <a:solidFill>
                    <a:schemeClr val="accent1"/>
                  </a:solidFill>
                  <a:latin typeface="Times New Roman" panose="02020603050405020304" pitchFamily="18" charset="0"/>
                  <a:cs typeface="Times New Roman" panose="02020603050405020304" pitchFamily="18" charset="0"/>
                  <a:sym typeface="+mn-lt"/>
                </a:rPr>
                <a:t>Convenience</a:t>
              </a:r>
            </a:p>
          </p:txBody>
        </p:sp>
      </p:grpSp>
      <p:grpSp>
        <p:nvGrpSpPr>
          <p:cNvPr id="15" name="组合 14"/>
          <p:cNvGrpSpPr/>
          <p:nvPr/>
        </p:nvGrpSpPr>
        <p:grpSpPr>
          <a:xfrm>
            <a:off x="679948" y="4638541"/>
            <a:ext cx="3634837" cy="1510149"/>
            <a:chOff x="263388" y="509551"/>
            <a:chExt cx="3634837" cy="1510149"/>
          </a:xfrm>
        </p:grpSpPr>
        <p:sp>
          <p:nvSpPr>
            <p:cNvPr id="16" name="文本框 15"/>
            <p:cNvSpPr txBox="1"/>
            <p:nvPr/>
          </p:nvSpPr>
          <p:spPr>
            <a:xfrm>
              <a:off x="263388" y="509551"/>
              <a:ext cx="789908" cy="1446550"/>
            </a:xfrm>
            <a:prstGeom prst="rect">
              <a:avLst/>
            </a:prstGeom>
            <a:noFill/>
          </p:spPr>
          <p:txBody>
            <a:bodyPr wrap="square" rtlCol="0">
              <a:spAutoFit/>
            </a:bodyPr>
            <a:lstStyle/>
            <a:p>
              <a:pPr algn="ctr">
                <a:defRPr/>
              </a:pPr>
              <a:r>
                <a:rPr lang="en-US" altLang="zh-CN" sz="8800">
                  <a:solidFill>
                    <a:schemeClr val="accent1">
                      <a:lumMod val="50000"/>
                    </a:schemeClr>
                  </a:solidFill>
                  <a:cs typeface="+mn-ea"/>
                  <a:sym typeface="+mn-lt"/>
                </a:rPr>
                <a:t>3</a:t>
              </a:r>
            </a:p>
          </p:txBody>
        </p:sp>
        <p:sp>
          <p:nvSpPr>
            <p:cNvPr id="17" name="文本框 16"/>
            <p:cNvSpPr txBox="1"/>
            <p:nvPr/>
          </p:nvSpPr>
          <p:spPr>
            <a:xfrm>
              <a:off x="1102391" y="629327"/>
              <a:ext cx="2528553" cy="523220"/>
            </a:xfrm>
            <a:prstGeom prst="rect">
              <a:avLst/>
            </a:prstGeom>
            <a:noFill/>
          </p:spPr>
          <p:txBody>
            <a:bodyPr wrap="square" rtlCol="0">
              <a:spAutoFit/>
            </a:bodyPr>
            <a:lstStyle/>
            <a:p>
              <a:pPr>
                <a:defRPr/>
              </a:pPr>
              <a:r>
                <a:rPr lang="en-US" altLang="zh-CN" sz="2800" dirty="0">
                  <a:solidFill>
                    <a:prstClr val="black"/>
                  </a:solidFill>
                  <a:latin typeface="Times New Roman" panose="02020603050405020304" pitchFamily="18" charset="0"/>
                  <a:cs typeface="Times New Roman" panose="02020603050405020304" pitchFamily="18" charset="0"/>
                  <a:sym typeface="+mn-lt"/>
                </a:rPr>
                <a:t>Limitations</a:t>
              </a:r>
              <a:endParaRPr lang="zh-CN" altLang="en-US" sz="2800" dirty="0">
                <a:solidFill>
                  <a:prstClr val="black"/>
                </a:solidFill>
                <a:latin typeface="Times New Roman" panose="02020603050405020304" pitchFamily="18" charset="0"/>
                <a:cs typeface="Times New Roman" panose="02020603050405020304" pitchFamily="18" charset="0"/>
                <a:sym typeface="+mn-lt"/>
              </a:endParaRPr>
            </a:p>
          </p:txBody>
        </p:sp>
        <p:sp>
          <p:nvSpPr>
            <p:cNvPr id="18" name="文本框 17"/>
            <p:cNvSpPr txBox="1"/>
            <p:nvPr/>
          </p:nvSpPr>
          <p:spPr>
            <a:xfrm>
              <a:off x="1053296" y="1096370"/>
              <a:ext cx="2844929" cy="923330"/>
            </a:xfrm>
            <a:prstGeom prst="rect">
              <a:avLst/>
            </a:prstGeom>
            <a:noFill/>
          </p:spPr>
          <p:txBody>
            <a:bodyPr wrap="square" rtlCol="0">
              <a:spAutoFit/>
            </a:bodyPr>
            <a:lstStyle/>
            <a:p>
              <a:pPr>
                <a:defRPr/>
              </a:pPr>
              <a:r>
                <a:rPr lang="en-US" altLang="zh-CN" dirty="0">
                  <a:solidFill>
                    <a:schemeClr val="accent1"/>
                  </a:solidFill>
                  <a:latin typeface="Times New Roman" panose="02020603050405020304" pitchFamily="18" charset="0"/>
                  <a:cs typeface="Times New Roman" panose="02020603050405020304" pitchFamily="18" charset="0"/>
                  <a:sym typeface="+mn-lt"/>
                </a:rPr>
                <a:t>Assumption of Homogeneity</a:t>
              </a:r>
            </a:p>
            <a:p>
              <a:pPr>
                <a:defRPr/>
              </a:pPr>
              <a:r>
                <a:rPr lang="en-US" altLang="zh-CN" dirty="0">
                  <a:solidFill>
                    <a:schemeClr val="accent1"/>
                  </a:solidFill>
                  <a:latin typeface="Times New Roman" panose="02020603050405020304" pitchFamily="18" charset="0"/>
                  <a:cs typeface="Times New Roman" panose="02020603050405020304" pitchFamily="18" charset="0"/>
                  <a:sym typeface="+mn-lt"/>
                </a:rPr>
                <a:t>Proper Usage</a:t>
              </a:r>
            </a:p>
            <a:p>
              <a:pPr>
                <a:defRPr/>
              </a:pPr>
              <a:r>
                <a:rPr lang="en-US" altLang="zh-CN" dirty="0">
                  <a:solidFill>
                    <a:schemeClr val="accent1"/>
                  </a:solidFill>
                  <a:latin typeface="Times New Roman" panose="02020603050405020304" pitchFamily="18" charset="0"/>
                  <a:cs typeface="Times New Roman" panose="02020603050405020304" pitchFamily="18" charset="0"/>
                  <a:sym typeface="+mn-lt"/>
                </a:rPr>
                <a:t>External Factors</a:t>
              </a:r>
            </a:p>
          </p:txBody>
        </p:sp>
      </p:grpSp>
      <p:sp>
        <p:nvSpPr>
          <p:cNvPr id="19" name="文本框 18"/>
          <p:cNvSpPr txBox="1"/>
          <p:nvPr/>
        </p:nvSpPr>
        <p:spPr>
          <a:xfrm>
            <a:off x="7581842" y="1766516"/>
            <a:ext cx="3310451" cy="719259"/>
          </a:xfrm>
          <a:prstGeom prst="rect">
            <a:avLst/>
          </a:prstGeom>
          <a:noFill/>
        </p:spPr>
        <p:txBody>
          <a:bodyPr wrap="square" lIns="91440" tIns="45720" rIns="91440" bIns="45720" rtlCol="0" anchor="t">
            <a:spAutoFit/>
          </a:bodyPr>
          <a:lstStyle/>
          <a:p>
            <a:pPr algn="ctr">
              <a:defRPr/>
            </a:pPr>
            <a:r>
              <a:rPr lang="en-US" altLang="zh-CN" sz="4000" b="1" dirty="0">
                <a:solidFill>
                  <a:schemeClr val="accent1">
                    <a:lumMod val="50000"/>
                  </a:schemeClr>
                </a:solidFill>
                <a:latin typeface="Times New Roman" panose="02020603050405020304" pitchFamily="18" charset="0"/>
                <a:cs typeface="Times New Roman" panose="02020603050405020304" pitchFamily="18" charset="0"/>
              </a:rPr>
              <a:t>Discussion</a:t>
            </a:r>
          </a:p>
        </p:txBody>
      </p:sp>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584775"/>
          </a:xfrm>
          <a:prstGeom prst="rect">
            <a:avLst/>
          </a:prstGeom>
          <a:noFill/>
        </p:spPr>
        <p:txBody>
          <a:bodyPr wrap="square" lIns="91440" tIns="45720" rIns="91440" bIns="45720" rtlCol="0" anchor="t">
            <a:spAutoFit/>
          </a:bodyPr>
          <a:lstStyle/>
          <a:p>
            <a:pPr algn="dist"/>
            <a:r>
              <a:rPr lang="en-US" altLang="zh-CN" sz="1600" b="1" dirty="0">
                <a:solidFill>
                  <a:schemeClr val="accent1">
                    <a:lumMod val="50000"/>
                  </a:schemeClr>
                </a:solidFill>
                <a:cs typeface="+mn-ea"/>
                <a:sym typeface="+mn-lt"/>
              </a:rPr>
              <a:t>PART.05</a:t>
            </a:r>
          </a:p>
          <a:p>
            <a:pPr algn="dist"/>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600424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pic>
        <p:nvPicPr>
          <p:cNvPr id="23" name="图片 22" descr="桌子上摆放着各种物品&#10;&#10;低可信度描述已自动生成">
            <a:extLst>
              <a:ext uri="{FF2B5EF4-FFF2-40B4-BE49-F238E27FC236}">
                <a16:creationId xmlns:a16="http://schemas.microsoft.com/office/drawing/2014/main" id="{9655631D-5319-8249-4DA0-11EF3F0B3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948" y="2862743"/>
            <a:ext cx="4928920" cy="3285947"/>
          </a:xfrm>
          <a:prstGeom prst="rect">
            <a:avLst/>
          </a:prstGeom>
        </p:spPr>
      </p:pic>
    </p:spTree>
    <p:custDataLst>
      <p:tags r:id="rId1"/>
    </p:custData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1000" fill="hold"/>
                                        <p:tgtEl>
                                          <p:spTgt spid="3"/>
                                        </p:tgtEl>
                                        <p:attrNameLst>
                                          <p:attrName>ppt_w</p:attrName>
                                        </p:attrNameLst>
                                      </p:cBhvr>
                                      <p:tavLst>
                                        <p:tav tm="0">
                                          <p:val>
                                            <p:strVal val="#ppt_w*0.70"/>
                                          </p:val>
                                        </p:tav>
                                        <p:tav tm="100000">
                                          <p:val>
                                            <p:strVal val="#ppt_w"/>
                                          </p:val>
                                        </p:tav>
                                      </p:tavLst>
                                    </p:anim>
                                    <p:anim calcmode="lin" valueType="num">
                                      <p:cBhvr>
                                        <p:cTn id="17" dur="1000" fill="hold"/>
                                        <p:tgtEl>
                                          <p:spTgt spid="3"/>
                                        </p:tgtEl>
                                        <p:attrNameLst>
                                          <p:attrName>ppt_h</p:attrName>
                                        </p:attrNameLst>
                                      </p:cBhvr>
                                      <p:tavLst>
                                        <p:tav tm="0">
                                          <p:val>
                                            <p:strVal val="#ppt_h"/>
                                          </p:val>
                                        </p:tav>
                                        <p:tav tm="100000">
                                          <p:val>
                                            <p:strVal val="#ppt_h"/>
                                          </p:val>
                                        </p:tav>
                                      </p:tavLst>
                                    </p:anim>
                                    <p:animEffect transition="in" filter="fade">
                                      <p:cBhvr>
                                        <p:cTn id="18" dur="1000"/>
                                        <p:tgtEl>
                                          <p:spTgt spid="3"/>
                                        </p:tgtEl>
                                      </p:cBhvr>
                                    </p:animEffect>
                                  </p:childTnLst>
                                </p:cTn>
                              </p:par>
                            </p:childTnLst>
                          </p:cTn>
                        </p:par>
                        <p:par>
                          <p:cTn id="19" fill="hold">
                            <p:stCondLst>
                              <p:cond delay="500"/>
                            </p:stCondLst>
                            <p:childTnLst>
                              <p:par>
                                <p:cTn id="20" presetID="47"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rot="16200000">
            <a:off x="1224915" y="-1224280"/>
            <a:ext cx="9742805" cy="12192000"/>
          </a:xfrm>
          <a:prstGeom prst="rect">
            <a:avLst/>
          </a:prstGeom>
          <a:gradFill>
            <a:gsLst>
              <a:gs pos="19000">
                <a:schemeClr val="tx2">
                  <a:lumMod val="75000"/>
                  <a:lumOff val="25000"/>
                  <a:alpha val="0"/>
                </a:schemeClr>
              </a:gs>
              <a:gs pos="92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a:solidFill>
                  <a:schemeClr val="accent1">
                    <a:lumMod val="75000"/>
                  </a:schemeClr>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bg1">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39448" y="5619771"/>
            <a:ext cx="1060426" cy="533400"/>
          </a:xfrm>
          <a:prstGeom prst="rect">
            <a:avLst/>
          </a:prstGeom>
          <a:noFill/>
        </p:spPr>
        <p:txBody>
          <a:bodyPr wrap="square" rtlCol="0">
            <a:spAutoFit/>
          </a:bodyPr>
          <a:lstStyle/>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DO SOME</a:t>
            </a:r>
          </a:p>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THINGS!</a:t>
            </a: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a:solidFill>
                  <a:schemeClr val="bg1">
                    <a:alpha val="68000"/>
                  </a:schemeClr>
                </a:solidFill>
                <a:effectLst>
                  <a:outerShdw blurRad="381000" algn="ctr" rotWithShape="0">
                    <a:prstClr val="black">
                      <a:alpha val="25000"/>
                    </a:prstClr>
                  </a:outerShdw>
                </a:effectLst>
                <a:cs typeface="+mn-ea"/>
                <a:sym typeface="+mn-lt"/>
              </a:rPr>
              <a:t>DESIGNED BY IBOTU</a:t>
            </a:r>
          </a:p>
        </p:txBody>
      </p:sp>
      <p:sp>
        <p:nvSpPr>
          <p:cNvPr id="7" name="矩形 6"/>
          <p:cNvSpPr/>
          <p:nvPr/>
        </p:nvSpPr>
        <p:spPr>
          <a:xfrm>
            <a:off x="5577205" y="1699260"/>
            <a:ext cx="5417820" cy="3457575"/>
          </a:xfrm>
          <a:prstGeom prst="rect">
            <a:avLst/>
          </a:prstGeom>
          <a:noFill/>
          <a:ln w="8572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6017260" y="3242945"/>
            <a:ext cx="4800600" cy="1815882"/>
          </a:xfrm>
          <a:prstGeom prst="rect">
            <a:avLst/>
          </a:prstGeom>
          <a:noFill/>
        </p:spPr>
        <p:txBody>
          <a:bodyPr wrap="square" lIns="91440" tIns="45720" rIns="91440" bIns="45720" rtlCol="0" anchor="t">
            <a:spAutoFit/>
          </a:bodyPr>
          <a:lstStyle/>
          <a:p>
            <a:pPr algn="ctr"/>
            <a:r>
              <a:rPr lang="en-US" altLang="zh-CN" sz="4400" dirty="0">
                <a:solidFill>
                  <a:schemeClr val="bg1"/>
                </a:solidFill>
                <a:latin typeface="Times New Roman" panose="02020603050405020304" pitchFamily="18" charset="0"/>
                <a:ea typeface="+mn-lt"/>
                <a:cs typeface="Times New Roman" panose="02020603050405020304" pitchFamily="18" charset="0"/>
              </a:rPr>
              <a:t>Conclusion</a:t>
            </a:r>
          </a:p>
          <a:p>
            <a:pPr algn="ctr"/>
            <a:endParaRPr lang="en-US" altLang="zh-CN" sz="2400" dirty="0">
              <a:solidFill>
                <a:schemeClr val="bg1"/>
              </a:solidFill>
              <a:effectLst/>
              <a:cs typeface="+mn-ea"/>
            </a:endParaRPr>
          </a:p>
          <a:p>
            <a:pPr algn="dist"/>
            <a:endParaRPr lang="zh-CN" altLang="en-US" sz="4400" dirty="0">
              <a:solidFill>
                <a:schemeClr val="bg1"/>
              </a:solidFill>
              <a:cs typeface="+mn-ea"/>
            </a:endParaRPr>
          </a:p>
        </p:txBody>
      </p:sp>
      <p:sp>
        <p:nvSpPr>
          <p:cNvPr id="18" name="矩形 17"/>
          <p:cNvSpPr/>
          <p:nvPr/>
        </p:nvSpPr>
        <p:spPr>
          <a:xfrm>
            <a:off x="6017260" y="2293620"/>
            <a:ext cx="2614930" cy="706755"/>
          </a:xfrm>
          <a:prstGeom prst="rect">
            <a:avLst/>
          </a:prstGeom>
        </p:spPr>
        <p:txBody>
          <a:bodyPr wrap="square" lIns="91440" tIns="45720" rIns="91440" bIns="45720" anchor="t">
            <a:spAutoFit/>
          </a:bodyPr>
          <a:lstStyle/>
          <a:p>
            <a:pPr algn="ctr">
              <a:spcBef>
                <a:spcPct val="0"/>
              </a:spcBef>
            </a:pPr>
            <a:r>
              <a:rPr lang="en-US" altLang="zh-CN" sz="4000" dirty="0">
                <a:solidFill>
                  <a:schemeClr val="bg1"/>
                </a:solidFill>
                <a:cs typeface="+mn-ea"/>
                <a:sym typeface="+mn-lt"/>
              </a:rPr>
              <a:t>PART .06</a:t>
            </a:r>
            <a:endParaRPr lang="zh-CN" altLang="en-US" dirty="0">
              <a:solidFill>
                <a:schemeClr val="bg1"/>
              </a:solidFill>
            </a:endParaRPr>
          </a:p>
        </p:txBody>
      </p:sp>
      <p:sp>
        <p:nvSpPr>
          <p:cNvPr id="3" name="图文框 2"/>
          <p:cNvSpPr/>
          <p:nvPr/>
        </p:nvSpPr>
        <p:spPr>
          <a:xfrm>
            <a:off x="4617153" y="4507978"/>
            <a:ext cx="3268019" cy="1311842"/>
          </a:xfrm>
          <a:prstGeom prst="frame">
            <a:avLst>
              <a:gd name="adj1" fmla="val 3125"/>
            </a:avLst>
          </a:prstGeom>
          <a:solidFill>
            <a:schemeClr val="accent1">
              <a:lumMod val="50000"/>
              <a:alpha val="46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7" name="图文框 16"/>
          <p:cNvSpPr/>
          <p:nvPr/>
        </p:nvSpPr>
        <p:spPr>
          <a:xfrm>
            <a:off x="3059034" y="459142"/>
            <a:ext cx="3074674" cy="6111303"/>
          </a:xfrm>
          <a:prstGeom prst="frame">
            <a:avLst>
              <a:gd name="adj1" fmla="val 3125"/>
            </a:avLst>
          </a:prstGeom>
          <a:solidFill>
            <a:schemeClr val="accent1">
              <a:lumMod val="50000"/>
              <a:alpha val="46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Tree>
    <p:custDataLst>
      <p:tags r:id="rId1"/>
    </p:custData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par>
                          <p:cTn id="50" fill="hold">
                            <p:stCondLst>
                              <p:cond delay="1000"/>
                            </p:stCondLst>
                            <p:childTnLst>
                              <p:par>
                                <p:cTn id="51" presetID="3" presetClass="entr" presetSubtype="1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par>
                                <p:cTn id="54" presetID="47"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47"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P spid="7" grpId="0" bldLvl="0" animBg="1"/>
      <p:bldP spid="31"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2" name="矩形 1"/>
          <p:cNvSpPr/>
          <p:nvPr/>
        </p:nvSpPr>
        <p:spPr>
          <a:xfrm>
            <a:off x="0" y="4728210"/>
            <a:ext cx="12192000" cy="1805940"/>
          </a:xfrm>
          <a:prstGeom prst="rect">
            <a:avLst/>
          </a:prstGeom>
          <a:solidFill>
            <a:srgbClr val="B3C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2954655" y="-450850"/>
            <a:ext cx="9672320" cy="5627370"/>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786255" y="2111602"/>
            <a:ext cx="9404871" cy="4077051"/>
          </a:xfrm>
          <a:prstGeom prst="rect">
            <a:avLst/>
          </a:prstGeom>
          <a:solidFill>
            <a:srgbClr val="2D4875">
              <a:alpha val="63000"/>
            </a:srgbClr>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12"/>
          <p:cNvSpPr txBox="1"/>
          <p:nvPr/>
        </p:nvSpPr>
        <p:spPr>
          <a:xfrm>
            <a:off x="2733710" y="2464353"/>
            <a:ext cx="5398093" cy="3046988"/>
          </a:xfrm>
          <a:prstGeom prst="rect">
            <a:avLst/>
          </a:prstGeom>
          <a:noFill/>
        </p:spPr>
        <p:txBody>
          <a:bodyPr wrap="square" rtlCol="0">
            <a:spAutoFit/>
          </a:bodyPr>
          <a:lstStyle/>
          <a:p>
            <a:r>
              <a:rPr lang="id-ID" sz="2400" spc="50" dirty="0">
                <a:solidFill>
                  <a:schemeClr val="bg1"/>
                </a:solidFill>
                <a:latin typeface="Times New Roman" panose="02020603050405020304" pitchFamily="18" charset="0"/>
                <a:cs typeface="Times New Roman" panose="02020603050405020304" pitchFamily="18" charset="0"/>
                <a:sym typeface="+mn-lt"/>
              </a:rPr>
              <a:t> more sophisticated technology</a:t>
            </a:r>
            <a:endParaRPr lang="en-US" sz="2400" spc="50" dirty="0">
              <a:solidFill>
                <a:schemeClr val="bg1"/>
              </a:solidFill>
              <a:latin typeface="Times New Roman" panose="02020603050405020304" pitchFamily="18" charset="0"/>
              <a:cs typeface="Times New Roman" panose="02020603050405020304" pitchFamily="18" charset="0"/>
              <a:sym typeface="+mn-lt"/>
            </a:endParaRPr>
          </a:p>
          <a:p>
            <a:r>
              <a:rPr lang="en-US" altLang="zh-CN" sz="2400" spc="50" dirty="0">
                <a:solidFill>
                  <a:schemeClr val="bg1"/>
                </a:solidFill>
                <a:latin typeface="Times New Roman" panose="02020603050405020304" pitchFamily="18" charset="0"/>
                <a:cs typeface="Times New Roman" panose="02020603050405020304" pitchFamily="18" charset="0"/>
                <a:sym typeface="+mn-lt"/>
              </a:rPr>
              <a:t>Great effort by every member.</a:t>
            </a:r>
            <a:endParaRPr lang="en-US" sz="2400" spc="50" dirty="0">
              <a:solidFill>
                <a:schemeClr val="bg1"/>
              </a:solidFill>
              <a:latin typeface="Times New Roman" panose="02020603050405020304" pitchFamily="18" charset="0"/>
              <a:cs typeface="Times New Roman" panose="02020603050405020304" pitchFamily="18" charset="0"/>
              <a:sym typeface="+mn-lt"/>
            </a:endParaRPr>
          </a:p>
          <a:p>
            <a:endParaRPr lang="en-US" sz="2400" spc="50" dirty="0">
              <a:solidFill>
                <a:schemeClr val="bg1"/>
              </a:solidFill>
              <a:latin typeface="Times New Roman" panose="02020603050405020304" pitchFamily="18" charset="0"/>
              <a:cs typeface="Times New Roman" panose="02020603050405020304" pitchFamily="18" charset="0"/>
              <a:sym typeface="+mn-lt"/>
            </a:endParaRPr>
          </a:p>
          <a:p>
            <a:endParaRPr lang="en-US" sz="2400" spc="50" dirty="0">
              <a:solidFill>
                <a:schemeClr val="bg1"/>
              </a:solidFill>
              <a:latin typeface="Times New Roman" panose="02020603050405020304" pitchFamily="18" charset="0"/>
              <a:cs typeface="Times New Roman" panose="02020603050405020304" pitchFamily="18" charset="0"/>
              <a:sym typeface="+mn-lt"/>
            </a:endParaRPr>
          </a:p>
          <a:p>
            <a:r>
              <a:rPr lang="en-US" sz="2400" spc="50" dirty="0">
                <a:solidFill>
                  <a:schemeClr val="bg1"/>
                </a:solidFill>
                <a:latin typeface="Times New Roman" panose="02020603050405020304" pitchFamily="18" charset="0"/>
                <a:cs typeface="Times New Roman" panose="02020603050405020304" pitchFamily="18" charset="0"/>
                <a:sym typeface="+mn-lt"/>
              </a:rPr>
              <a:t>There are still outstanding issues that require resolution</a:t>
            </a:r>
            <a:r>
              <a:rPr lang="zh-CN" altLang="en-US" sz="2400" spc="50" dirty="0">
                <a:solidFill>
                  <a:schemeClr val="bg1"/>
                </a:solidFill>
                <a:latin typeface="Times New Roman" panose="02020603050405020304" pitchFamily="18" charset="0"/>
                <a:cs typeface="Times New Roman" panose="02020603050405020304" pitchFamily="18" charset="0"/>
                <a:sym typeface="+mn-lt"/>
              </a:rPr>
              <a:t>：</a:t>
            </a:r>
            <a:endParaRPr lang="en-US" altLang="zh-CN" sz="2400" dirty="0">
              <a:solidFill>
                <a:schemeClr val="bg1"/>
              </a:solidFill>
              <a:latin typeface="Times New Roman" panose="02020603050405020304" pitchFamily="18" charset="0"/>
              <a:cs typeface="Times New Roman" panose="02020603050405020304" pitchFamily="18" charset="0"/>
            </a:endParaRPr>
          </a:p>
          <a:p>
            <a:r>
              <a:rPr lang="en-US" altLang="zh-CN" sz="2400" dirty="0">
                <a:solidFill>
                  <a:schemeClr val="bg1"/>
                </a:solidFill>
                <a:latin typeface="Times New Roman" panose="02020603050405020304" pitchFamily="18" charset="0"/>
                <a:cs typeface="Times New Roman" panose="02020603050405020304" pitchFamily="18" charset="0"/>
              </a:rPr>
              <a:t>Personalization</a:t>
            </a:r>
          </a:p>
          <a:p>
            <a:r>
              <a:rPr lang="id-ID" sz="2400" spc="50" dirty="0">
                <a:solidFill>
                  <a:schemeClr val="bg1"/>
                </a:solidFill>
                <a:latin typeface="Times New Roman" panose="02020603050405020304" pitchFamily="18" charset="0"/>
                <a:cs typeface="Times New Roman" panose="02020603050405020304" pitchFamily="18" charset="0"/>
                <a:sym typeface="+mn-lt"/>
              </a:rPr>
              <a:t>the lack of accuracy</a:t>
            </a:r>
            <a:r>
              <a:rPr lang="en-US" sz="2400" spc="50" dirty="0">
                <a:solidFill>
                  <a:schemeClr val="bg1"/>
                </a:solidFill>
                <a:latin typeface="Times New Roman" panose="02020603050405020304" pitchFamily="18" charset="0"/>
                <a:cs typeface="Times New Roman" panose="02020603050405020304" pitchFamily="18" charset="0"/>
                <a:sym typeface="+mn-lt"/>
              </a:rPr>
              <a:t> in </a:t>
            </a:r>
            <a:r>
              <a:rPr lang="en-US" altLang="zh-CN" sz="2400" spc="50" dirty="0">
                <a:solidFill>
                  <a:schemeClr val="bg1"/>
                </a:solidFill>
                <a:latin typeface="Times New Roman" panose="02020603050405020304" pitchFamily="18" charset="0"/>
                <a:cs typeface="Times New Roman" panose="02020603050405020304" pitchFamily="18" charset="0"/>
                <a:sym typeface="+mn-lt"/>
              </a:rPr>
              <a:t>the</a:t>
            </a:r>
            <a:r>
              <a:rPr lang="en-US" sz="2400" spc="50" dirty="0">
                <a:solidFill>
                  <a:schemeClr val="bg1"/>
                </a:solidFill>
                <a:latin typeface="Times New Roman" panose="02020603050405020304" pitchFamily="18" charset="0"/>
                <a:cs typeface="Times New Roman" panose="02020603050405020304" pitchFamily="18" charset="0"/>
                <a:sym typeface="+mn-lt"/>
              </a:rPr>
              <a:t> calculation.</a:t>
            </a:r>
            <a:endParaRPr lang="id-ID" sz="2400" spc="50" dirty="0">
              <a:solidFill>
                <a:schemeClr val="bg1"/>
              </a:solidFill>
              <a:latin typeface="Times New Roman" panose="02020603050405020304" pitchFamily="18" charset="0"/>
              <a:cs typeface="Times New Roman" panose="02020603050405020304" pitchFamily="18" charset="0"/>
              <a:sym typeface="+mn-lt"/>
            </a:endParaRPr>
          </a:p>
        </p:txBody>
      </p:sp>
      <p:sp>
        <p:nvSpPr>
          <p:cNvPr id="5" name="圆形2"/>
          <p:cNvSpPr/>
          <p:nvPr/>
        </p:nvSpPr>
        <p:spPr>
          <a:xfrm>
            <a:off x="9024931" y="1588030"/>
            <a:ext cx="1892300" cy="1844675"/>
          </a:xfrm>
          <a:prstGeom prst="ellipse">
            <a:avLst/>
          </a:prstGeom>
          <a:solidFill>
            <a:srgbClr val="B3C6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6" name="文本框3"/>
          <p:cNvSpPr txBox="1"/>
          <p:nvPr/>
        </p:nvSpPr>
        <p:spPr>
          <a:xfrm>
            <a:off x="3014378" y="608078"/>
            <a:ext cx="6618393" cy="1101840"/>
          </a:xfrm>
          <a:prstGeom prst="rect">
            <a:avLst/>
          </a:prstGeom>
          <a:noFill/>
        </p:spPr>
        <p:txBody>
          <a:bodyPr vert="horz" wrap="square" lIns="91440" tIns="45720" rIns="91440" bIns="45720" rtlCol="0" anchor="ctr">
            <a:spAutoFit/>
          </a:bodyPr>
          <a:lstStyle/>
          <a:p>
            <a:pPr algn="ctr">
              <a:lnSpc>
                <a:spcPct val="80000"/>
              </a:lnSpc>
            </a:pPr>
            <a:r>
              <a:rPr lang="id-ID" sz="8000" b="1" spc="600" dirty="0">
                <a:solidFill>
                  <a:schemeClr val="accent1">
                    <a:lumMod val="50000"/>
                  </a:schemeClr>
                </a:solidFill>
                <a:latin typeface="Times New Roman" panose="02020603050405020304" pitchFamily="18" charset="0"/>
                <a:cs typeface="Times New Roman" panose="02020603050405020304" pitchFamily="18" charset="0"/>
              </a:rPr>
              <a:t>Conclusion</a:t>
            </a:r>
            <a:endParaRPr lang="zh-CN" altLang="en-US" sz="80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5" name="矩形 14"/>
          <p:cNvSpPr/>
          <p:nvPr/>
        </p:nvSpPr>
        <p:spPr>
          <a:xfrm>
            <a:off x="2150802" y="2695186"/>
            <a:ext cx="416967" cy="3138559"/>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600424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Tree>
    <p:custDataLst>
      <p:tags r:id="rId1"/>
    </p:custData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par>
                          <p:cTn id="18" fill="hold">
                            <p:stCondLst>
                              <p:cond delay="1000"/>
                            </p:stCondLst>
                            <p:childTnLst>
                              <p:par>
                                <p:cTn id="19" presetID="55"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strVal val="#ppt_w*0.70"/>
                                          </p:val>
                                        </p:tav>
                                        <p:tav tm="100000">
                                          <p:val>
                                            <p:strVal val="#ppt_w"/>
                                          </p:val>
                                        </p:tav>
                                      </p:tavLst>
                                    </p:anim>
                                    <p:anim calcmode="lin" valueType="num">
                                      <p:cBhvr>
                                        <p:cTn id="22" dur="1000" fill="hold"/>
                                        <p:tgtEl>
                                          <p:spTgt spid="5"/>
                                        </p:tgtEl>
                                        <p:attrNameLst>
                                          <p:attrName>ppt_h</p:attrName>
                                        </p:attrNameLst>
                                      </p:cBhvr>
                                      <p:tavLst>
                                        <p:tav tm="0">
                                          <p:val>
                                            <p:strVal val="#ppt_h"/>
                                          </p:val>
                                        </p:tav>
                                        <p:tav tm="100000">
                                          <p:val>
                                            <p:strVal val="#ppt_h"/>
                                          </p:val>
                                        </p:tav>
                                      </p:tavLst>
                                    </p:anim>
                                    <p:animEffect transition="in" filter="fade">
                                      <p:cBhvr>
                                        <p:cTn id="23" dur="1000"/>
                                        <p:tgtEl>
                                          <p:spTgt spid="5"/>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strVal val="#ppt_w*0.70"/>
                                          </p:val>
                                        </p:tav>
                                        <p:tav tm="100000">
                                          <p:val>
                                            <p:strVal val="#ppt_w"/>
                                          </p:val>
                                        </p:tav>
                                      </p:tavLst>
                                    </p:anim>
                                    <p:anim calcmode="lin" valueType="num">
                                      <p:cBhvr>
                                        <p:cTn id="27" dur="1000" fill="hold"/>
                                        <p:tgtEl>
                                          <p:spTgt spid="6"/>
                                        </p:tgtEl>
                                        <p:attrNameLst>
                                          <p:attrName>ppt_h</p:attrName>
                                        </p:attrNameLst>
                                      </p:cBhvr>
                                      <p:tavLst>
                                        <p:tav tm="0">
                                          <p:val>
                                            <p:strVal val="#ppt_h"/>
                                          </p:val>
                                        </p:tav>
                                        <p:tav tm="100000">
                                          <p:val>
                                            <p:strVal val="#ppt_h"/>
                                          </p:val>
                                        </p:tav>
                                      </p:tavLst>
                                    </p:anim>
                                    <p:animEffect transition="in" filter="fade">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animBg="1"/>
      <p:bldP spid="13" grpId="0"/>
      <p:bldP spid="5" grpId="0" animBg="1"/>
      <p:bldP spid="6" grpId="0"/>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a:off x="-9525" y="-18415"/>
            <a:ext cx="12211050" cy="6894830"/>
          </a:xfrm>
          <a:prstGeom prst="rect">
            <a:avLst/>
          </a:prstGeom>
          <a:gradFill>
            <a:gsLst>
              <a:gs pos="0">
                <a:schemeClr val="tx2">
                  <a:lumMod val="75000"/>
                  <a:lumOff val="25000"/>
                  <a:alpha val="0"/>
                </a:schemeClr>
              </a:gs>
              <a:gs pos="86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a:solidFill>
                  <a:schemeClr val="bg1"/>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accent1">
              <a:lumMod val="75000"/>
              <a:alpha val="30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00078" y="5610246"/>
            <a:ext cx="1060426" cy="533400"/>
          </a:xfrm>
          <a:prstGeom prst="rect">
            <a:avLst/>
          </a:prstGeom>
          <a:noFill/>
        </p:spPr>
        <p:txBody>
          <a:bodyPr wrap="square" rtlCol="0">
            <a:spAutoFit/>
          </a:bodyPr>
          <a:lstStyle/>
          <a:p>
            <a:pPr>
              <a:lnSpc>
                <a:spcPct val="120000"/>
              </a:lnSpc>
            </a:pPr>
            <a:r>
              <a:rPr lang="en-US" altLang="zh-CN" sz="1200" b="1">
                <a:solidFill>
                  <a:schemeClr val="bg1"/>
                </a:solidFill>
                <a:effectLst>
                  <a:outerShdw blurRad="381000" algn="ctr" rotWithShape="0">
                    <a:prstClr val="black">
                      <a:alpha val="25000"/>
                    </a:prstClr>
                  </a:outerShdw>
                </a:effectLst>
                <a:cs typeface="+mn-ea"/>
                <a:sym typeface="+mn-lt"/>
              </a:rPr>
              <a:t>DO SOME</a:t>
            </a:r>
          </a:p>
          <a:p>
            <a:pPr>
              <a:lnSpc>
                <a:spcPct val="120000"/>
              </a:lnSpc>
            </a:pPr>
            <a:r>
              <a:rPr lang="en-US" altLang="zh-CN" sz="1200" b="1">
                <a:solidFill>
                  <a:schemeClr val="bg1"/>
                </a:solidFill>
                <a:effectLst>
                  <a:outerShdw blurRad="381000" algn="ctr" rotWithShape="0">
                    <a:prstClr val="black">
                      <a:alpha val="25000"/>
                    </a:prstClr>
                  </a:outerShdw>
                </a:effectLst>
                <a:cs typeface="+mn-ea"/>
                <a:sym typeface="+mn-lt"/>
              </a:rPr>
              <a:t>THINGS!</a:t>
            </a:r>
            <a:endParaRPr lang="zh-CN" altLang="en-US" sz="1200" b="1">
              <a:solidFill>
                <a:schemeClr val="bg1"/>
              </a:solidFill>
              <a:effectLst>
                <a:outerShdw blurRad="381000" algn="ctr" rotWithShape="0">
                  <a:prstClr val="black">
                    <a:alpha val="25000"/>
                  </a:prstClr>
                </a:outerShdw>
              </a:effectLst>
              <a:cs typeface="+mn-ea"/>
              <a:sym typeface="+mn-lt"/>
            </a:endParaRP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a:solidFill>
                  <a:schemeClr val="bg1"/>
                </a:solidFill>
                <a:effectLst>
                  <a:outerShdw blurRad="381000" algn="ctr" rotWithShape="0">
                    <a:prstClr val="black">
                      <a:alpha val="25000"/>
                    </a:prstClr>
                  </a:outerShdw>
                </a:effectLst>
                <a:cs typeface="+mn-ea"/>
                <a:sym typeface="+mn-lt"/>
              </a:rPr>
              <a:t>DESIGNED BY IBOTU</a:t>
            </a:r>
          </a:p>
        </p:txBody>
      </p:sp>
      <p:sp>
        <p:nvSpPr>
          <p:cNvPr id="19" name="矩形: 圆角 18"/>
          <p:cNvSpPr/>
          <p:nvPr/>
        </p:nvSpPr>
        <p:spPr>
          <a:xfrm>
            <a:off x="4901565" y="4191635"/>
            <a:ext cx="2672715" cy="429895"/>
          </a:xfrm>
          <a:prstGeom prst="roundRect">
            <a:avLst>
              <a:gd name="adj" fmla="val 0"/>
            </a:avLst>
          </a:prstGeom>
          <a:noFill/>
          <a:ln w="28575">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16"/>
          <p:cNvSpPr txBox="1"/>
          <p:nvPr/>
        </p:nvSpPr>
        <p:spPr>
          <a:xfrm>
            <a:off x="3223895" y="2351405"/>
            <a:ext cx="5735955" cy="1322070"/>
          </a:xfrm>
          <a:prstGeom prst="rect">
            <a:avLst/>
          </a:prstGeom>
          <a:noFill/>
        </p:spPr>
        <p:txBody>
          <a:bodyPr wrap="square" rtlCol="0">
            <a:spAutoFit/>
          </a:bodyPr>
          <a:lstStyle/>
          <a:p>
            <a:pPr algn="dist"/>
            <a:r>
              <a:rPr lang="en-US" altLang="zh-CN" sz="8000" dirty="0">
                <a:solidFill>
                  <a:schemeClr val="bg1"/>
                </a:solidFill>
                <a:effectLst/>
                <a:latin typeface="Times New Roman" panose="02020603050405020304" pitchFamily="18" charset="0"/>
                <a:cs typeface="Times New Roman" panose="02020603050405020304" pitchFamily="18" charset="0"/>
                <a:sym typeface="+mn-lt"/>
              </a:rPr>
              <a:t>THANKS</a:t>
            </a:r>
          </a:p>
        </p:txBody>
      </p:sp>
      <p:sp>
        <p:nvSpPr>
          <p:cNvPr id="15" name="文本框 14"/>
          <p:cNvSpPr txBox="1"/>
          <p:nvPr/>
        </p:nvSpPr>
        <p:spPr>
          <a:xfrm>
            <a:off x="5394325" y="4178300"/>
            <a:ext cx="1842135" cy="461665"/>
          </a:xfrm>
          <a:prstGeom prst="rect">
            <a:avLst/>
          </a:prstGeom>
          <a:noFill/>
        </p:spPr>
        <p:txBody>
          <a:bodyPr wrap="square" lIns="91440" tIns="45720" rIns="91440" bIns="45720" rtlCol="0" anchor="t">
            <a:spAutoFit/>
          </a:bodyPr>
          <a:lstStyle/>
          <a:p>
            <a:pPr algn="ctr"/>
            <a:r>
              <a:rPr lang="zh-CN" altLang="en-US" sz="2400" dirty="0">
                <a:solidFill>
                  <a:srgbClr val="FFFFFF"/>
                </a:solidFill>
                <a:latin typeface="Times New Roman" panose="02020603050405020304" pitchFamily="18" charset="0"/>
                <a:cs typeface="Times New Roman" panose="02020603050405020304" pitchFamily="18" charset="0"/>
              </a:rPr>
              <a:t>3-C</a:t>
            </a:r>
          </a:p>
        </p:txBody>
      </p:sp>
      <p:sp>
        <p:nvSpPr>
          <p:cNvPr id="7" name="矩形 6"/>
          <p:cNvSpPr/>
          <p:nvPr/>
        </p:nvSpPr>
        <p:spPr>
          <a:xfrm>
            <a:off x="2211705" y="1452245"/>
            <a:ext cx="7768590" cy="3706495"/>
          </a:xfrm>
          <a:prstGeom prst="rect">
            <a:avLst/>
          </a:prstGeom>
          <a:noFill/>
          <a:ln w="8572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4786630" y="1707515"/>
            <a:ext cx="3057525" cy="1446550"/>
          </a:xfrm>
          <a:prstGeom prst="rect">
            <a:avLst/>
          </a:prstGeom>
          <a:noFill/>
        </p:spPr>
        <p:txBody>
          <a:bodyPr wrap="square" lIns="91440" tIns="45720" rIns="91440" bIns="45720" rtlCol="0" anchor="t">
            <a:spAutoFit/>
          </a:bodyPr>
          <a:lstStyle/>
          <a:p>
            <a:pPr algn="dist"/>
            <a:r>
              <a:rPr lang="en-US" altLang="zh-CN" sz="4400">
                <a:solidFill>
                  <a:schemeClr val="bg1"/>
                </a:solidFill>
                <a:cs typeface="+mn-ea"/>
                <a:sym typeface="+mn-lt"/>
              </a:rPr>
              <a:t>2024</a:t>
            </a:r>
          </a:p>
          <a:p>
            <a:pPr algn="dist"/>
            <a:endParaRPr lang="en-US" altLang="zh-CN" sz="4400">
              <a:solidFill>
                <a:schemeClr val="bg1"/>
              </a:solidFill>
              <a:cs typeface="+mn-ea"/>
            </a:endParaRPr>
          </a:p>
        </p:txBody>
      </p:sp>
      <p:sp>
        <p:nvSpPr>
          <p:cNvPr id="22" name="文本框 21"/>
          <p:cNvSpPr txBox="1"/>
          <p:nvPr/>
        </p:nvSpPr>
        <p:spPr>
          <a:xfrm>
            <a:off x="2654935" y="3673475"/>
            <a:ext cx="7165340" cy="183515"/>
          </a:xfrm>
          <a:prstGeom prst="rect">
            <a:avLst/>
          </a:prstGeom>
          <a:noFill/>
        </p:spPr>
        <p:txBody>
          <a:bodyPr wrap="square" rtlCol="0">
            <a:spAutoFit/>
          </a:bodyPr>
          <a:lstStyle/>
          <a:p>
            <a:pPr algn="dist"/>
            <a:r>
              <a:rPr lang="en-US" altLang="zh-CN" sz="600">
                <a:solidFill>
                  <a:schemeClr val="bg1"/>
                </a:solidFill>
                <a:cs typeface="+mn-ea"/>
                <a:sym typeface="+mn-lt"/>
              </a:rPr>
              <a:t>A SIMPLE AND NICE TEMPLATE HOPE YOU LIKE BY VITO RAY</a:t>
            </a:r>
          </a:p>
        </p:txBody>
      </p:sp>
    </p:spTree>
    <p:custDataLst>
      <p:tags r:id="rId1"/>
    </p:custData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par>
                          <p:cTn id="50" fill="hold">
                            <p:stCondLst>
                              <p:cond delay="1000"/>
                            </p:stCondLst>
                            <p:childTnLst>
                              <p:par>
                                <p:cTn id="51" presetID="3" presetClass="entr" presetSubtype="1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childTnLst>
                          </p:cTn>
                        </p:par>
                        <p:par>
                          <p:cTn id="54" fill="hold">
                            <p:stCondLst>
                              <p:cond delay="1500"/>
                            </p:stCondLst>
                            <p:childTnLst>
                              <p:par>
                                <p:cTn id="55" presetID="55" presetClass="entr" presetSubtype="0"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1000" fill="hold"/>
                                        <p:tgtEl>
                                          <p:spTgt spid="17"/>
                                        </p:tgtEl>
                                        <p:attrNameLst>
                                          <p:attrName>ppt_w</p:attrName>
                                        </p:attrNameLst>
                                      </p:cBhvr>
                                      <p:tavLst>
                                        <p:tav tm="0">
                                          <p:val>
                                            <p:strVal val="#ppt_w*0.70"/>
                                          </p:val>
                                        </p:tav>
                                        <p:tav tm="100000">
                                          <p:val>
                                            <p:strVal val="#ppt_w"/>
                                          </p:val>
                                        </p:tav>
                                      </p:tavLst>
                                    </p:anim>
                                    <p:anim calcmode="lin" valueType="num">
                                      <p:cBhvr>
                                        <p:cTn id="58" dur="1000" fill="hold"/>
                                        <p:tgtEl>
                                          <p:spTgt spid="17"/>
                                        </p:tgtEl>
                                        <p:attrNameLst>
                                          <p:attrName>ppt_h</p:attrName>
                                        </p:attrNameLst>
                                      </p:cBhvr>
                                      <p:tavLst>
                                        <p:tav tm="0">
                                          <p:val>
                                            <p:strVal val="#ppt_h"/>
                                          </p:val>
                                        </p:tav>
                                        <p:tav tm="100000">
                                          <p:val>
                                            <p:strVal val="#ppt_h"/>
                                          </p:val>
                                        </p:tav>
                                      </p:tavLst>
                                    </p:anim>
                                    <p:animEffect transition="in" filter="fade">
                                      <p:cBhvr>
                                        <p:cTn id="59" dur="1000"/>
                                        <p:tgtEl>
                                          <p:spTgt spid="17"/>
                                        </p:tgtEl>
                                      </p:cBhvr>
                                    </p:animEffect>
                                  </p:childTnLst>
                                </p:cTn>
                              </p:par>
                              <p:par>
                                <p:cTn id="60" presetID="55"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1000" fill="hold"/>
                                        <p:tgtEl>
                                          <p:spTgt spid="20"/>
                                        </p:tgtEl>
                                        <p:attrNameLst>
                                          <p:attrName>ppt_w</p:attrName>
                                        </p:attrNameLst>
                                      </p:cBhvr>
                                      <p:tavLst>
                                        <p:tav tm="0">
                                          <p:val>
                                            <p:strVal val="#ppt_w*0.70"/>
                                          </p:val>
                                        </p:tav>
                                        <p:tav tm="100000">
                                          <p:val>
                                            <p:strVal val="#ppt_w"/>
                                          </p:val>
                                        </p:tav>
                                      </p:tavLst>
                                    </p:anim>
                                    <p:anim calcmode="lin" valueType="num">
                                      <p:cBhvr>
                                        <p:cTn id="63" dur="1000" fill="hold"/>
                                        <p:tgtEl>
                                          <p:spTgt spid="20"/>
                                        </p:tgtEl>
                                        <p:attrNameLst>
                                          <p:attrName>ppt_h</p:attrName>
                                        </p:attrNameLst>
                                      </p:cBhvr>
                                      <p:tavLst>
                                        <p:tav tm="0">
                                          <p:val>
                                            <p:strVal val="#ppt_h"/>
                                          </p:val>
                                        </p:tav>
                                        <p:tav tm="100000">
                                          <p:val>
                                            <p:strVal val="#ppt_h"/>
                                          </p:val>
                                        </p:tav>
                                      </p:tavLst>
                                    </p:anim>
                                    <p:animEffect transition="in" filter="fade">
                                      <p:cBhvr>
                                        <p:cTn id="64" dur="1000"/>
                                        <p:tgtEl>
                                          <p:spTgt spid="20"/>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1000" fill="hold"/>
                                        <p:tgtEl>
                                          <p:spTgt spid="22"/>
                                        </p:tgtEl>
                                        <p:attrNameLst>
                                          <p:attrName>ppt_w</p:attrName>
                                        </p:attrNameLst>
                                      </p:cBhvr>
                                      <p:tavLst>
                                        <p:tav tm="0">
                                          <p:val>
                                            <p:strVal val="#ppt_w*0.70"/>
                                          </p:val>
                                        </p:tav>
                                        <p:tav tm="100000">
                                          <p:val>
                                            <p:strVal val="#ppt_w"/>
                                          </p:val>
                                        </p:tav>
                                      </p:tavLst>
                                    </p:anim>
                                    <p:anim calcmode="lin" valueType="num">
                                      <p:cBhvr>
                                        <p:cTn id="68" dur="1000" fill="hold"/>
                                        <p:tgtEl>
                                          <p:spTgt spid="22"/>
                                        </p:tgtEl>
                                        <p:attrNameLst>
                                          <p:attrName>ppt_h</p:attrName>
                                        </p:attrNameLst>
                                      </p:cBhvr>
                                      <p:tavLst>
                                        <p:tav tm="0">
                                          <p:val>
                                            <p:strVal val="#ppt_h"/>
                                          </p:val>
                                        </p:tav>
                                        <p:tav tm="100000">
                                          <p:val>
                                            <p:strVal val="#ppt_h"/>
                                          </p:val>
                                        </p:tav>
                                      </p:tavLst>
                                    </p:anim>
                                    <p:animEffect transition="in" filter="fade">
                                      <p:cBhvr>
                                        <p:cTn id="69" dur="1000"/>
                                        <p:tgtEl>
                                          <p:spTgt spid="22"/>
                                        </p:tgtEl>
                                      </p:cBhvr>
                                    </p:animEffect>
                                  </p:childTnLst>
                                </p:cTn>
                              </p:par>
                            </p:childTnLst>
                          </p:cTn>
                        </p:par>
                        <p:par>
                          <p:cTn id="70" fill="hold">
                            <p:stCondLst>
                              <p:cond delay="2500"/>
                            </p:stCondLst>
                            <p:childTnLst>
                              <p:par>
                                <p:cTn id="71" presetID="42" presetClass="entr" presetSubtype="0" fill="hold" grpId="0"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1000"/>
                                        <p:tgtEl>
                                          <p:spTgt spid="19"/>
                                        </p:tgtEl>
                                      </p:cBhvr>
                                    </p:animEffect>
                                    <p:anim calcmode="lin" valueType="num">
                                      <p:cBhvr>
                                        <p:cTn id="74" dur="1000" fill="hold"/>
                                        <p:tgtEl>
                                          <p:spTgt spid="19"/>
                                        </p:tgtEl>
                                        <p:attrNameLst>
                                          <p:attrName>ppt_x</p:attrName>
                                        </p:attrNameLst>
                                      </p:cBhvr>
                                      <p:tavLst>
                                        <p:tav tm="0">
                                          <p:val>
                                            <p:strVal val="#ppt_x"/>
                                          </p:val>
                                        </p:tav>
                                        <p:tav tm="100000">
                                          <p:val>
                                            <p:strVal val="#ppt_x"/>
                                          </p:val>
                                        </p:tav>
                                      </p:tavLst>
                                    </p:anim>
                                    <p:anim calcmode="lin" valueType="num">
                                      <p:cBhvr>
                                        <p:cTn id="75" dur="1000" fill="hold"/>
                                        <p:tgtEl>
                                          <p:spTgt spid="19"/>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1000"/>
                                        <p:tgtEl>
                                          <p:spTgt spid="15"/>
                                        </p:tgtEl>
                                      </p:cBhvr>
                                    </p:animEffect>
                                    <p:anim calcmode="lin" valueType="num">
                                      <p:cBhvr>
                                        <p:cTn id="79" dur="1000" fill="hold"/>
                                        <p:tgtEl>
                                          <p:spTgt spid="15"/>
                                        </p:tgtEl>
                                        <p:attrNameLst>
                                          <p:attrName>ppt_x</p:attrName>
                                        </p:attrNameLst>
                                      </p:cBhvr>
                                      <p:tavLst>
                                        <p:tav tm="0">
                                          <p:val>
                                            <p:strVal val="#ppt_x"/>
                                          </p:val>
                                        </p:tav>
                                        <p:tav tm="100000">
                                          <p:val>
                                            <p:strVal val="#ppt_x"/>
                                          </p:val>
                                        </p:tav>
                                      </p:tavLst>
                                    </p:anim>
                                    <p:anim calcmode="lin" valueType="num">
                                      <p:cBhvr>
                                        <p:cTn id="8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P spid="19" grpId="0" bldLvl="0" animBg="1"/>
      <p:bldP spid="17" grpId="0"/>
      <p:bldP spid="15" grpId="0"/>
      <p:bldP spid="7" grpId="0" bldLvl="0" animBg="1"/>
      <p:bldP spid="20"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rot="16200000">
            <a:off x="1224915" y="-1224280"/>
            <a:ext cx="9742805" cy="12192000"/>
          </a:xfrm>
          <a:prstGeom prst="rect">
            <a:avLst/>
          </a:prstGeom>
          <a:gradFill>
            <a:gsLst>
              <a:gs pos="19000">
                <a:schemeClr val="tx2">
                  <a:lumMod val="75000"/>
                  <a:lumOff val="25000"/>
                  <a:alpha val="0"/>
                </a:schemeClr>
              </a:gs>
              <a:gs pos="92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a:solidFill>
                  <a:schemeClr val="accent1">
                    <a:lumMod val="75000"/>
                  </a:schemeClr>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bg1">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39448" y="5619771"/>
            <a:ext cx="1060426" cy="533400"/>
          </a:xfrm>
          <a:prstGeom prst="rect">
            <a:avLst/>
          </a:prstGeom>
          <a:noFill/>
        </p:spPr>
        <p:txBody>
          <a:bodyPr wrap="square" rtlCol="0">
            <a:spAutoFit/>
          </a:bodyPr>
          <a:lstStyle/>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DO SOME</a:t>
            </a:r>
          </a:p>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THINGS!</a:t>
            </a: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a:solidFill>
                  <a:schemeClr val="bg1">
                    <a:alpha val="68000"/>
                  </a:schemeClr>
                </a:solidFill>
                <a:effectLst>
                  <a:outerShdw blurRad="381000" algn="ctr" rotWithShape="0">
                    <a:prstClr val="black">
                      <a:alpha val="25000"/>
                    </a:prstClr>
                  </a:outerShdw>
                </a:effectLst>
                <a:cs typeface="+mn-ea"/>
                <a:sym typeface="+mn-lt"/>
              </a:rPr>
              <a:t>DESIGNED BY IBOTU</a:t>
            </a:r>
          </a:p>
        </p:txBody>
      </p:sp>
      <p:sp>
        <p:nvSpPr>
          <p:cNvPr id="7" name="矩形 6"/>
          <p:cNvSpPr/>
          <p:nvPr/>
        </p:nvSpPr>
        <p:spPr>
          <a:xfrm>
            <a:off x="5707461" y="1516901"/>
            <a:ext cx="5417820" cy="3457575"/>
          </a:xfrm>
          <a:prstGeom prst="rect">
            <a:avLst/>
          </a:prstGeom>
          <a:noFill/>
          <a:ln w="8572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矩形 71"/>
          <p:cNvSpPr/>
          <p:nvPr/>
        </p:nvSpPr>
        <p:spPr>
          <a:xfrm>
            <a:off x="6116320" y="4170045"/>
            <a:ext cx="4602480" cy="368300"/>
          </a:xfrm>
          <a:prstGeom prst="rect">
            <a:avLst/>
          </a:prstGeom>
        </p:spPr>
        <p:txBody>
          <a:bodyPr wrap="square" lIns="91440" tIns="45720" rIns="91440" bIns="45720" anchor="t">
            <a:spAutoFit/>
          </a:bodyPr>
          <a:lstStyle/>
          <a:p>
            <a:pPr algn="dist">
              <a:spcBef>
                <a:spcPct val="0"/>
              </a:spcBef>
            </a:pPr>
            <a:endParaRPr lang="en-US" altLang="zh-CN">
              <a:solidFill>
                <a:schemeClr val="bg1"/>
              </a:solidFill>
              <a:cs typeface="+mn-ea"/>
            </a:endParaRPr>
          </a:p>
        </p:txBody>
      </p:sp>
      <p:sp>
        <p:nvSpPr>
          <p:cNvPr id="31" name="文本框 30"/>
          <p:cNvSpPr txBox="1"/>
          <p:nvPr/>
        </p:nvSpPr>
        <p:spPr>
          <a:xfrm>
            <a:off x="6017260" y="3242945"/>
            <a:ext cx="4800600" cy="830997"/>
          </a:xfrm>
          <a:prstGeom prst="rect">
            <a:avLst/>
          </a:prstGeom>
          <a:noFill/>
        </p:spPr>
        <p:txBody>
          <a:bodyPr wrap="square" lIns="91440" tIns="45720" rIns="91440" bIns="45720" rtlCol="0" anchor="t">
            <a:spAutoFit/>
          </a:bodyPr>
          <a:lstStyle/>
          <a:p>
            <a:pPr algn="ctr"/>
            <a:r>
              <a:rPr lang="zh-CN" altLang="en-US" sz="4800" dirty="0">
                <a:solidFill>
                  <a:schemeClr val="bg1"/>
                </a:solidFill>
                <a:latin typeface="Times New Roman" panose="02020603050405020304" pitchFamily="18" charset="0"/>
                <a:cs typeface="Times New Roman" panose="02020603050405020304" pitchFamily="18" charset="0"/>
              </a:rPr>
              <a:t>Introduction</a:t>
            </a:r>
            <a:endParaRPr lang="zh-CN" sz="4800" dirty="0">
              <a:solidFill>
                <a:schemeClr val="bg1"/>
              </a:solidFill>
              <a:latin typeface="Times New Roman" panose="02020603050405020304" pitchFamily="18" charset="0"/>
              <a:cs typeface="Times New Roman" panose="02020603050405020304" pitchFamily="18" charset="0"/>
            </a:endParaRPr>
          </a:p>
        </p:txBody>
      </p:sp>
      <p:sp>
        <p:nvSpPr>
          <p:cNvPr id="18" name="矩形 17"/>
          <p:cNvSpPr/>
          <p:nvPr/>
        </p:nvSpPr>
        <p:spPr>
          <a:xfrm>
            <a:off x="6017260" y="2293620"/>
            <a:ext cx="2614930" cy="706755"/>
          </a:xfrm>
          <a:prstGeom prst="rect">
            <a:avLst/>
          </a:prstGeom>
        </p:spPr>
        <p:txBody>
          <a:bodyPr wrap="square" lIns="91440" tIns="45720" rIns="91440" bIns="45720" anchor="t">
            <a:spAutoFit/>
          </a:bodyPr>
          <a:lstStyle/>
          <a:p>
            <a:pPr algn="ctr">
              <a:spcBef>
                <a:spcPct val="0"/>
              </a:spcBef>
            </a:pPr>
            <a:r>
              <a:rPr lang="en-US" altLang="zh-CN" sz="4000">
                <a:solidFill>
                  <a:schemeClr val="bg1"/>
                </a:solidFill>
                <a:cs typeface="+mn-ea"/>
                <a:sym typeface="+mn-lt"/>
              </a:rPr>
              <a:t>PART .01</a:t>
            </a:r>
            <a:endParaRPr lang="zh-CN" altLang="en-US"/>
          </a:p>
        </p:txBody>
      </p:sp>
    </p:spTree>
    <p:custDataLst>
      <p:tags r:id="rId1"/>
    </p:custData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par>
                          <p:cTn id="50" fill="hold">
                            <p:stCondLst>
                              <p:cond delay="1000"/>
                            </p:stCondLst>
                            <p:childTnLst>
                              <p:par>
                                <p:cTn id="51" presetID="3" presetClass="entr" presetSubtype="1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childTnLst>
                          </p:cTn>
                        </p:par>
                        <p:par>
                          <p:cTn id="54" fill="hold">
                            <p:stCondLst>
                              <p:cond delay="1500"/>
                            </p:stCondLst>
                            <p:childTnLst>
                              <p:par>
                                <p:cTn id="55" presetID="47" presetClass="entr" presetSubtype="0" fill="hold" grpId="0" nodeType="afterEffect" nodePh="1">
                                  <p:stCondLst>
                                    <p:cond delay="0"/>
                                  </p:stCondLst>
                                  <p:endCondLst>
                                    <p:cond evt="begin" delay="0">
                                      <p:tn val="55"/>
                                    </p:cond>
                                  </p:endCondLst>
                                  <p:childTnLst>
                                    <p:set>
                                      <p:cBhvr>
                                        <p:cTn id="56" dur="1" fill="hold">
                                          <p:stCondLst>
                                            <p:cond delay="0"/>
                                          </p:stCondLst>
                                        </p:cTn>
                                        <p:tgtEl>
                                          <p:spTgt spid="72"/>
                                        </p:tgtEl>
                                        <p:attrNameLst>
                                          <p:attrName>style.visibility</p:attrName>
                                        </p:attrNameLst>
                                      </p:cBhvr>
                                      <p:to>
                                        <p:strVal val="visible"/>
                                      </p:to>
                                    </p:set>
                                    <p:animEffect transition="in" filter="fade">
                                      <p:cBhvr>
                                        <p:cTn id="57" dur="1000"/>
                                        <p:tgtEl>
                                          <p:spTgt spid="72"/>
                                        </p:tgtEl>
                                      </p:cBhvr>
                                    </p:animEffect>
                                    <p:anim calcmode="lin" valueType="num">
                                      <p:cBhvr>
                                        <p:cTn id="58" dur="1000" fill="hold"/>
                                        <p:tgtEl>
                                          <p:spTgt spid="72"/>
                                        </p:tgtEl>
                                        <p:attrNameLst>
                                          <p:attrName>ppt_x</p:attrName>
                                        </p:attrNameLst>
                                      </p:cBhvr>
                                      <p:tavLst>
                                        <p:tav tm="0">
                                          <p:val>
                                            <p:strVal val="#ppt_x"/>
                                          </p:val>
                                        </p:tav>
                                        <p:tav tm="100000">
                                          <p:val>
                                            <p:strVal val="#ppt_x"/>
                                          </p:val>
                                        </p:tav>
                                      </p:tavLst>
                                    </p:anim>
                                    <p:anim calcmode="lin" valueType="num">
                                      <p:cBhvr>
                                        <p:cTn id="59" dur="1000" fill="hold"/>
                                        <p:tgtEl>
                                          <p:spTgt spid="72"/>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childTnLst>
                          </p:cTn>
                        </p:par>
                        <p:par>
                          <p:cTn id="65" fill="hold">
                            <p:stCondLst>
                              <p:cond delay="2500"/>
                            </p:stCondLst>
                            <p:childTnLst>
                              <p:par>
                                <p:cTn id="66" presetID="47" presetClass="entr" presetSubtype="0"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P spid="7" grpId="0" bldLvl="0" animBg="1"/>
      <p:bldP spid="72" grpId="0"/>
      <p:bldP spid="31"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dist"/>
            <a:r>
              <a:rPr lang="en-US" altLang="zh-CN" sz="1600" b="1">
                <a:solidFill>
                  <a:schemeClr val="accent1">
                    <a:lumMod val="50000"/>
                  </a:schemeClr>
                </a:solidFill>
                <a:cs typeface="+mn-ea"/>
                <a:sym typeface="+mn-lt"/>
              </a:rPr>
              <a:t>PART.01</a:t>
            </a: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600424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2" name="矩形 1"/>
          <p:cNvSpPr/>
          <p:nvPr/>
        </p:nvSpPr>
        <p:spPr>
          <a:xfrm>
            <a:off x="0" y="1209039"/>
            <a:ext cx="12192000" cy="2256474"/>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146685" y="5233035"/>
            <a:ext cx="1198880" cy="1504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p:cNvSpPr txBox="1"/>
          <p:nvPr/>
        </p:nvSpPr>
        <p:spPr>
          <a:xfrm>
            <a:off x="5087538" y="447245"/>
            <a:ext cx="6797817" cy="2611292"/>
          </a:xfrm>
          <a:prstGeom prst="rect">
            <a:avLst/>
          </a:prstGeom>
          <a:noFill/>
        </p:spPr>
        <p:txBody>
          <a:bodyPr wrap="square" lIns="91440" tIns="45720" rIns="91440" bIns="45720" rtlCol="0" anchor="t">
            <a:spAutoFit/>
          </a:bodyPr>
          <a:lstStyle/>
          <a:p>
            <a:pPr algn="ctr">
              <a:lnSpc>
                <a:spcPct val="150000"/>
              </a:lnSpc>
              <a:defRPr/>
            </a:pPr>
            <a:r>
              <a:rPr lang="en-US" altLang="zh-CN" sz="4800" dirty="0">
                <a:solidFill>
                  <a:srgbClr val="0070C0"/>
                </a:solidFill>
                <a:latin typeface="Times New Roman" panose="02020603050405020304" pitchFamily="18" charset="0"/>
                <a:cs typeface="Times New Roman" panose="02020603050405020304" pitchFamily="18" charset="0"/>
              </a:rPr>
              <a:t>Introduction to smart rope</a:t>
            </a:r>
            <a:endParaRPr lang="en-US" sz="4800" dirty="0">
              <a:solidFill>
                <a:srgbClr val="0070C0"/>
              </a:solidFill>
              <a:latin typeface="Times New Roman" panose="02020603050405020304" pitchFamily="18" charset="0"/>
              <a:cs typeface="Times New Roman" panose="02020603050405020304" pitchFamily="18" charset="0"/>
            </a:endParaRPr>
          </a:p>
          <a:p>
            <a:pPr>
              <a:lnSpc>
                <a:spcPct val="150000"/>
              </a:lnSpc>
              <a:defRPr/>
            </a:pPr>
            <a:endParaRPr lang="en-US" altLang="zh-CN" sz="4000" b="1" dirty="0">
              <a:solidFill>
                <a:schemeClr val="accent1">
                  <a:lumMod val="50000"/>
                </a:schemeClr>
              </a:solidFill>
              <a:cs typeface="+mn-ea"/>
            </a:endParaRPr>
          </a:p>
          <a:p>
            <a:pPr>
              <a:lnSpc>
                <a:spcPct val="150000"/>
              </a:lnSpc>
              <a:defRPr/>
            </a:pPr>
            <a:endParaRPr lang="en-US" altLang="zh-CN" sz="2400" dirty="0">
              <a:solidFill>
                <a:schemeClr val="bg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4" cstate="email"/>
          <a:stretch>
            <a:fillRect/>
          </a:stretch>
        </p:blipFill>
        <p:spPr>
          <a:xfrm>
            <a:off x="-3113224" y="1209041"/>
            <a:ext cx="7561934" cy="4439920"/>
          </a:xfrm>
          <a:prstGeom prst="rect">
            <a:avLst/>
          </a:prstGeom>
        </p:spPr>
      </p:pic>
      <p:sp>
        <p:nvSpPr>
          <p:cNvPr id="3" name="文本框 2">
            <a:extLst>
              <a:ext uri="{FF2B5EF4-FFF2-40B4-BE49-F238E27FC236}">
                <a16:creationId xmlns:a16="http://schemas.microsoft.com/office/drawing/2014/main" id="{782F4CB2-4453-93DA-2CD2-802B40A7FDFC}"/>
              </a:ext>
            </a:extLst>
          </p:cNvPr>
          <p:cNvSpPr txBox="1"/>
          <p:nvPr/>
        </p:nvSpPr>
        <p:spPr>
          <a:xfrm>
            <a:off x="4321479" y="1752891"/>
            <a:ext cx="7240044" cy="5109091"/>
          </a:xfrm>
          <a:prstGeom prst="rect">
            <a:avLst/>
          </a:prstGeom>
          <a:noFill/>
        </p:spPr>
        <p:txBody>
          <a:bodyPr wrap="square" rtlCol="0">
            <a:spAutoFit/>
          </a:bodyPr>
          <a:lstStyle/>
          <a:p>
            <a:r>
              <a:rPr lang="en-US" altLang="zh-CN" sz="2000" dirty="0">
                <a:solidFill>
                  <a:srgbClr val="0070C0"/>
                </a:solidFill>
                <a:latin typeface="Times New Roman" panose="02020603050405020304" pitchFamily="18" charset="0"/>
                <a:cs typeface="Times New Roman" panose="02020603050405020304" pitchFamily="18" charset="0"/>
              </a:rPr>
              <a:t>Jumping rope is an effective aerobic exercise that can burn approximately 12 calories per minute for a person weighing 150 </a:t>
            </a:r>
            <a:r>
              <a:rPr lang="en-US" altLang="zh-CN" sz="2000" dirty="0" err="1">
                <a:solidFill>
                  <a:srgbClr val="0070C0"/>
                </a:solidFill>
                <a:latin typeface="Times New Roman" panose="02020603050405020304" pitchFamily="18" charset="0"/>
                <a:cs typeface="Times New Roman" panose="02020603050405020304" pitchFamily="18" charset="0"/>
              </a:rPr>
              <a:t>lbs</a:t>
            </a:r>
            <a:r>
              <a:rPr lang="en-US" altLang="zh-CN" sz="2000" dirty="0">
                <a:solidFill>
                  <a:srgbClr val="0070C0"/>
                </a:solidFill>
                <a:latin typeface="Times New Roman" panose="02020603050405020304" pitchFamily="18" charset="0"/>
                <a:cs typeface="Times New Roman" panose="02020603050405020304" pitchFamily="18" charset="0"/>
              </a:rPr>
              <a:t> (about 68 kg),[1]</a:t>
            </a:r>
          </a:p>
          <a:p>
            <a:endParaRPr lang="en-US" altLang="zh-CN" sz="2000" dirty="0">
              <a:solidFill>
                <a:srgbClr val="0070C0"/>
              </a:solidFill>
              <a:latin typeface="Times New Roman" panose="02020603050405020304" pitchFamily="18" charset="0"/>
              <a:cs typeface="Times New Roman" panose="02020603050405020304" pitchFamily="18" charset="0"/>
            </a:endParaRPr>
          </a:p>
          <a:p>
            <a:endParaRPr lang="en-US" altLang="zh-CN" sz="2000" dirty="0">
              <a:solidFill>
                <a:srgbClr val="0070C0"/>
              </a:solidFill>
              <a:latin typeface="Times New Roman" panose="02020603050405020304" pitchFamily="18" charset="0"/>
              <a:cs typeface="Times New Roman" panose="02020603050405020304" pitchFamily="18" charset="0"/>
            </a:endParaRPr>
          </a:p>
          <a:p>
            <a:r>
              <a:rPr lang="en-US" altLang="zh-CN" sz="2000" dirty="0">
                <a:solidFill>
                  <a:srgbClr val="0070C0"/>
                </a:solidFill>
                <a:latin typeface="Times New Roman" panose="02020603050405020304" pitchFamily="18" charset="0"/>
                <a:cs typeface="Times New Roman" panose="02020603050405020304" pitchFamily="18" charset="0"/>
              </a:rPr>
              <a:t>Do not provide real-time workout data</a:t>
            </a:r>
          </a:p>
          <a:p>
            <a:endParaRPr lang="en-US" altLang="zh-CN" sz="2000" dirty="0">
              <a:solidFill>
                <a:srgbClr val="0070C0"/>
              </a:solidFill>
              <a:latin typeface="Times New Roman" panose="02020603050405020304" pitchFamily="18" charset="0"/>
              <a:cs typeface="Times New Roman" panose="02020603050405020304" pitchFamily="18" charset="0"/>
            </a:endParaRPr>
          </a:p>
          <a:p>
            <a:r>
              <a:rPr lang="en-US" altLang="zh-CN" sz="2000" dirty="0">
                <a:solidFill>
                  <a:srgbClr val="0070C0"/>
                </a:solidFill>
                <a:latin typeface="Times New Roman" panose="02020603050405020304" pitchFamily="18" charset="0"/>
                <a:cs typeface="Times New Roman" panose="02020603050405020304" pitchFamily="18" charset="0"/>
              </a:rPr>
              <a:t>Design a smart jump rope so that it can calculate the calories burned by jumping rope while recording data</a:t>
            </a:r>
            <a:endParaRPr lang="en-US" altLang="zh-CN" sz="4800" dirty="0">
              <a:solidFill>
                <a:srgbClr val="0070C0"/>
              </a:solidFill>
              <a:latin typeface="Times New Roman" panose="02020603050405020304" pitchFamily="18" charset="0"/>
              <a:cs typeface="Times New Roman" panose="02020603050405020304" pitchFamily="18" charset="0"/>
            </a:endParaRPr>
          </a:p>
          <a:p>
            <a:endParaRPr lang="en-US" altLang="zh-CN" sz="4800" dirty="0">
              <a:solidFill>
                <a:srgbClr val="0070C0"/>
              </a:solidFill>
              <a:latin typeface="Times New Roman" panose="02020603050405020304" pitchFamily="18" charset="0"/>
              <a:cs typeface="Times New Roman" panose="02020603050405020304" pitchFamily="18" charset="0"/>
            </a:endParaRPr>
          </a:p>
          <a:p>
            <a:r>
              <a:rPr lang="en-US" altLang="zh-CN" sz="2000" dirty="0">
                <a:solidFill>
                  <a:srgbClr val="0070C0"/>
                </a:solidFill>
                <a:latin typeface="Times New Roman" panose="02020603050405020304" pitchFamily="18" charset="0"/>
                <a:cs typeface="Times New Roman" panose="02020603050405020304" pitchFamily="18" charset="0"/>
              </a:rPr>
              <a:t>[1] Kim, Y., and H. Shin, "Design and implementation of smart jump rope system using mobile and IoT technologies," International Journal of Smart Home, vol. 12, no. 3, pp. 25-34, 2018.</a:t>
            </a:r>
          </a:p>
          <a:p>
            <a:endParaRPr lang="en-US" altLang="zh-CN" sz="2000" dirty="0">
              <a:solidFill>
                <a:srgbClr val="0070C0"/>
              </a:solidFill>
              <a:latin typeface="Times New Roman" panose="02020603050405020304" pitchFamily="18" charset="0"/>
              <a:cs typeface="Times New Roman" panose="02020603050405020304" pitchFamily="18" charset="0"/>
            </a:endParaRPr>
          </a:p>
          <a:p>
            <a:endParaRPr lang="zh-CN" altLang="en-US" dirty="0"/>
          </a:p>
        </p:txBody>
      </p:sp>
      <p:pic>
        <p:nvPicPr>
          <p:cNvPr id="7" name="图片 6" descr="桌子上摆放着黑色的机器&#10;&#10;中度可信度描述已自动生成">
            <a:extLst>
              <a:ext uri="{FF2B5EF4-FFF2-40B4-BE49-F238E27FC236}">
                <a16:creationId xmlns:a16="http://schemas.microsoft.com/office/drawing/2014/main" id="{6621C38D-B0CE-FEC6-70C5-B2336B089A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79" y="1243804"/>
            <a:ext cx="4139726" cy="4139726"/>
          </a:xfrm>
          <a:prstGeom prst="rect">
            <a:avLst/>
          </a:prstGeom>
        </p:spPr>
      </p:pic>
    </p:spTree>
    <p:custDataLst>
      <p:tags r:id="rId1"/>
    </p:custData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a:solidFill>
                  <a:schemeClr val="accent1">
                    <a:lumMod val="75000"/>
                  </a:schemeClr>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bg1">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39448" y="5619771"/>
            <a:ext cx="1060426" cy="533400"/>
          </a:xfrm>
          <a:prstGeom prst="rect">
            <a:avLst/>
          </a:prstGeom>
          <a:noFill/>
        </p:spPr>
        <p:txBody>
          <a:bodyPr wrap="square" rtlCol="0">
            <a:spAutoFit/>
          </a:bodyPr>
          <a:lstStyle/>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DO SOME</a:t>
            </a:r>
          </a:p>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THINGS!</a:t>
            </a: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a:solidFill>
                  <a:schemeClr val="bg1">
                    <a:alpha val="68000"/>
                  </a:schemeClr>
                </a:solidFill>
                <a:effectLst>
                  <a:outerShdw blurRad="381000" algn="ctr" rotWithShape="0">
                    <a:prstClr val="black">
                      <a:alpha val="25000"/>
                    </a:prstClr>
                  </a:outerShdw>
                </a:effectLst>
                <a:cs typeface="+mn-ea"/>
                <a:sym typeface="+mn-lt"/>
              </a:rPr>
              <a:t>DESIGNED BY IBOTU</a:t>
            </a:r>
          </a:p>
        </p:txBody>
      </p:sp>
      <p:sp>
        <p:nvSpPr>
          <p:cNvPr id="7" name="矩形 6"/>
          <p:cNvSpPr/>
          <p:nvPr/>
        </p:nvSpPr>
        <p:spPr>
          <a:xfrm>
            <a:off x="4240530" y="1452245"/>
            <a:ext cx="6438900" cy="4140835"/>
          </a:xfrm>
          <a:prstGeom prst="rect">
            <a:avLst/>
          </a:prstGeom>
          <a:noFill/>
          <a:ln w="8572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4538980" y="2402840"/>
            <a:ext cx="5828030" cy="3001645"/>
          </a:xfrm>
          <a:prstGeom prst="rect">
            <a:avLst/>
          </a:prstGeom>
          <a:noFill/>
        </p:spPr>
        <p:txBody>
          <a:bodyPr wrap="square" lIns="91440" tIns="45720" rIns="91440" bIns="45720" rtlCol="0" anchor="t">
            <a:noAutofit/>
          </a:bodyPr>
          <a:lstStyle/>
          <a:p>
            <a:pPr algn="ctr"/>
            <a:r>
              <a:rPr lang="zh-CN" altLang="en-US" sz="5400" dirty="0">
                <a:solidFill>
                  <a:schemeClr val="tx2">
                    <a:lumMod val="75000"/>
                    <a:lumOff val="25000"/>
                  </a:schemeClr>
                </a:solidFill>
                <a:latin typeface="Times New Roman" panose="02020603050405020304" pitchFamily="18" charset="0"/>
                <a:cs typeface="Times New Roman" panose="02020603050405020304" pitchFamily="18" charset="0"/>
              </a:rPr>
              <a:t>Aims </a:t>
            </a:r>
          </a:p>
          <a:p>
            <a:pPr algn="ctr"/>
            <a:r>
              <a:rPr lang="zh-CN" altLang="en-US" sz="5400" dirty="0">
                <a:solidFill>
                  <a:schemeClr val="tx2">
                    <a:lumMod val="75000"/>
                    <a:lumOff val="25000"/>
                  </a:schemeClr>
                </a:solidFill>
                <a:latin typeface="Times New Roman" panose="02020603050405020304" pitchFamily="18" charset="0"/>
                <a:cs typeface="Times New Roman" panose="02020603050405020304" pitchFamily="18" charset="0"/>
              </a:rPr>
              <a:t>and </a:t>
            </a:r>
          </a:p>
          <a:p>
            <a:pPr algn="ctr"/>
            <a:r>
              <a:rPr lang="zh-CN" altLang="en-US" sz="5400" dirty="0">
                <a:solidFill>
                  <a:schemeClr val="tx2">
                    <a:lumMod val="75000"/>
                    <a:lumOff val="25000"/>
                  </a:schemeClr>
                </a:solidFill>
                <a:latin typeface="Times New Roman" panose="02020603050405020304" pitchFamily="18" charset="0"/>
                <a:cs typeface="Times New Roman" panose="02020603050405020304" pitchFamily="18" charset="0"/>
              </a:rPr>
              <a:t>Objectives</a:t>
            </a:r>
          </a:p>
        </p:txBody>
      </p:sp>
      <p:sp>
        <p:nvSpPr>
          <p:cNvPr id="18" name="矩形 17"/>
          <p:cNvSpPr/>
          <p:nvPr/>
        </p:nvSpPr>
        <p:spPr>
          <a:xfrm>
            <a:off x="4538980" y="1696085"/>
            <a:ext cx="2614930" cy="706755"/>
          </a:xfrm>
          <a:prstGeom prst="rect">
            <a:avLst/>
          </a:prstGeom>
        </p:spPr>
        <p:txBody>
          <a:bodyPr wrap="square" lIns="91440" tIns="45720" rIns="91440" bIns="45720" anchor="t">
            <a:spAutoFit/>
          </a:bodyPr>
          <a:lstStyle/>
          <a:p>
            <a:pPr algn="ctr">
              <a:spcBef>
                <a:spcPct val="0"/>
              </a:spcBef>
            </a:pPr>
            <a:r>
              <a:rPr lang="en-US" altLang="zh-CN" sz="4000" dirty="0">
                <a:solidFill>
                  <a:schemeClr val="tx2">
                    <a:lumMod val="75000"/>
                    <a:lumOff val="25000"/>
                  </a:schemeClr>
                </a:solidFill>
                <a:latin typeface="Times New Roman" panose="02020603050405020304" pitchFamily="18" charset="0"/>
                <a:cs typeface="Times New Roman" panose="02020603050405020304" pitchFamily="18" charset="0"/>
                <a:sym typeface="+mn-lt"/>
              </a:rPr>
              <a:t>PART .02</a:t>
            </a:r>
          </a:p>
        </p:txBody>
      </p:sp>
      <p:sp>
        <p:nvSpPr>
          <p:cNvPr id="3" name="任意多边形: 形状 17"/>
          <p:cNvSpPr/>
          <p:nvPr/>
        </p:nvSpPr>
        <p:spPr>
          <a:xfrm rot="5400000">
            <a:off x="-302671" y="2620242"/>
            <a:ext cx="4355102" cy="1644432"/>
          </a:xfrm>
          <a:custGeom>
            <a:avLst/>
            <a:gdLst>
              <a:gd name="connsiteX0" fmla="*/ 0 w 3798365"/>
              <a:gd name="connsiteY0" fmla="*/ 717105 h 1434215"/>
              <a:gd name="connsiteX1" fmla="*/ 353310 w 3798365"/>
              <a:gd name="connsiteY1" fmla="*/ 10483 h 1434215"/>
              <a:gd name="connsiteX2" fmla="*/ 353310 w 3798365"/>
              <a:gd name="connsiteY2" fmla="*/ 7 h 1434215"/>
              <a:gd name="connsiteX3" fmla="*/ 358549 w 3798365"/>
              <a:gd name="connsiteY3" fmla="*/ 7 h 1434215"/>
              <a:gd name="connsiteX4" fmla="*/ 358552 w 3798365"/>
              <a:gd name="connsiteY4" fmla="*/ 0 h 1434215"/>
              <a:gd name="connsiteX5" fmla="*/ 1305130 w 3798365"/>
              <a:gd name="connsiteY5" fmla="*/ 0 h 1434215"/>
              <a:gd name="connsiteX6" fmla="*/ 1305133 w 3798365"/>
              <a:gd name="connsiteY6" fmla="*/ 7 h 1434215"/>
              <a:gd name="connsiteX7" fmla="*/ 2493232 w 3798365"/>
              <a:gd name="connsiteY7" fmla="*/ 7 h 1434215"/>
              <a:gd name="connsiteX8" fmla="*/ 2493235 w 3798365"/>
              <a:gd name="connsiteY8" fmla="*/ 0 h 1434215"/>
              <a:gd name="connsiteX9" fmla="*/ 3439813 w 3798365"/>
              <a:gd name="connsiteY9" fmla="*/ 0 h 1434215"/>
              <a:gd name="connsiteX10" fmla="*/ 3439817 w 3798365"/>
              <a:gd name="connsiteY10" fmla="*/ 7 h 1434215"/>
              <a:gd name="connsiteX11" fmla="*/ 3445055 w 3798365"/>
              <a:gd name="connsiteY11" fmla="*/ 7 h 1434215"/>
              <a:gd name="connsiteX12" fmla="*/ 3445055 w 3798365"/>
              <a:gd name="connsiteY12" fmla="*/ 10483 h 1434215"/>
              <a:gd name="connsiteX13" fmla="*/ 3798365 w 3798365"/>
              <a:gd name="connsiteY13" fmla="*/ 717105 h 1434215"/>
              <a:gd name="connsiteX14" fmla="*/ 3445054 w 3798365"/>
              <a:gd name="connsiteY14" fmla="*/ 1423726 h 1434215"/>
              <a:gd name="connsiteX15" fmla="*/ 3445054 w 3798365"/>
              <a:gd name="connsiteY15" fmla="*/ 1434215 h 1434215"/>
              <a:gd name="connsiteX16" fmla="*/ 353310 w 3798365"/>
              <a:gd name="connsiteY16" fmla="*/ 1434215 h 1434215"/>
              <a:gd name="connsiteX17" fmla="*/ 353310 w 3798365"/>
              <a:gd name="connsiteY17" fmla="*/ 1423726 h 14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8365" h="1434215">
                <a:moveTo>
                  <a:pt x="0" y="717105"/>
                </a:moveTo>
                <a:lnTo>
                  <a:pt x="353310" y="10483"/>
                </a:lnTo>
                <a:lnTo>
                  <a:pt x="353310" y="7"/>
                </a:lnTo>
                <a:lnTo>
                  <a:pt x="358549" y="7"/>
                </a:lnTo>
                <a:lnTo>
                  <a:pt x="358552" y="0"/>
                </a:lnTo>
                <a:lnTo>
                  <a:pt x="1305130" y="0"/>
                </a:lnTo>
                <a:lnTo>
                  <a:pt x="1305133" y="7"/>
                </a:lnTo>
                <a:lnTo>
                  <a:pt x="2493232" y="7"/>
                </a:lnTo>
                <a:lnTo>
                  <a:pt x="2493235" y="0"/>
                </a:lnTo>
                <a:lnTo>
                  <a:pt x="3439813" y="0"/>
                </a:lnTo>
                <a:lnTo>
                  <a:pt x="3439817" y="7"/>
                </a:lnTo>
                <a:lnTo>
                  <a:pt x="3445055" y="7"/>
                </a:lnTo>
                <a:lnTo>
                  <a:pt x="3445055" y="10483"/>
                </a:lnTo>
                <a:lnTo>
                  <a:pt x="3798365" y="717105"/>
                </a:lnTo>
                <a:lnTo>
                  <a:pt x="3445054" y="1423726"/>
                </a:lnTo>
                <a:lnTo>
                  <a:pt x="3445054" y="1434215"/>
                </a:lnTo>
                <a:lnTo>
                  <a:pt x="353310" y="1434215"/>
                </a:lnTo>
                <a:lnTo>
                  <a:pt x="353310" y="1423726"/>
                </a:lnTo>
                <a:close/>
              </a:path>
            </a:pathLst>
          </a:custGeom>
          <a:solidFill>
            <a:schemeClr val="accent1">
              <a:lumMod val="50000"/>
              <a:alpha val="79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六边形 16"/>
          <p:cNvSpPr/>
          <p:nvPr/>
        </p:nvSpPr>
        <p:spPr>
          <a:xfrm rot="5400000">
            <a:off x="9731453" y="1049152"/>
            <a:ext cx="1242877" cy="1036149"/>
          </a:xfrm>
          <a:prstGeom prst="hexagon">
            <a:avLst/>
          </a:prstGeom>
          <a:blipFill dpi="0" rotWithShape="1">
            <a:blip r:embed="rId4" cstate="screen"/>
            <a:srcRect/>
            <a:stretch>
              <a:fillRect b="1000"/>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六边形 22"/>
          <p:cNvSpPr/>
          <p:nvPr/>
        </p:nvSpPr>
        <p:spPr>
          <a:xfrm rot="5400000">
            <a:off x="3611569" y="4357597"/>
            <a:ext cx="1265623" cy="1206747"/>
          </a:xfrm>
          <a:prstGeom prst="hexagon">
            <a:avLst/>
          </a:prstGeom>
          <a:blipFill dpi="0" rotWithShape="1">
            <a:blip r:embed="rId4" cstate="screen"/>
            <a:srcRect/>
            <a:stretch>
              <a:fillRect b="1000"/>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六边形 24"/>
          <p:cNvSpPr/>
          <p:nvPr/>
        </p:nvSpPr>
        <p:spPr>
          <a:xfrm rot="5400000">
            <a:off x="3651374" y="1258417"/>
            <a:ext cx="696966" cy="672209"/>
          </a:xfrm>
          <a:prstGeom prst="hexagon">
            <a:avLst/>
          </a:prstGeom>
          <a:blipFill dpi="0" rotWithShape="1">
            <a:blip r:embed="rId4" cstate="screen"/>
            <a:srcRect/>
            <a:stretch>
              <a:fillRect b="1000"/>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par>
                          <p:cTn id="50" fill="hold">
                            <p:stCondLst>
                              <p:cond delay="1000"/>
                            </p:stCondLst>
                            <p:childTnLst>
                              <p:par>
                                <p:cTn id="51" presetID="3" presetClass="entr" presetSubtype="1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par>
                                <p:cTn id="54" presetID="47"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47"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par>
                          <p:cTn id="65" fill="hold">
                            <p:stCondLst>
                              <p:cond delay="2500"/>
                            </p:stCondLst>
                            <p:childTnLst>
                              <p:par>
                                <p:cTn id="66" presetID="42" presetClass="entr" presetSubtype="0" fill="hold" grpId="0" nodeType="after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1000"/>
                                        <p:tgtEl>
                                          <p:spTgt spid="3"/>
                                        </p:tgtEl>
                                      </p:cBhvr>
                                    </p:animEffect>
                                    <p:anim calcmode="lin" valueType="num">
                                      <p:cBhvr>
                                        <p:cTn id="69" dur="1000" fill="hold"/>
                                        <p:tgtEl>
                                          <p:spTgt spid="3"/>
                                        </p:tgtEl>
                                        <p:attrNameLst>
                                          <p:attrName>ppt_x</p:attrName>
                                        </p:attrNameLst>
                                      </p:cBhvr>
                                      <p:tavLst>
                                        <p:tav tm="0">
                                          <p:val>
                                            <p:strVal val="#ppt_x"/>
                                          </p:val>
                                        </p:tav>
                                        <p:tav tm="100000">
                                          <p:val>
                                            <p:strVal val="#ppt_x"/>
                                          </p:val>
                                        </p:tav>
                                      </p:tavLst>
                                    </p:anim>
                                    <p:anim calcmode="lin" valueType="num">
                                      <p:cBhvr>
                                        <p:cTn id="70" dur="1000" fill="hold"/>
                                        <p:tgtEl>
                                          <p:spTgt spid="3"/>
                                        </p:tgtEl>
                                        <p:attrNameLst>
                                          <p:attrName>ppt_y</p:attrName>
                                        </p:attrNameLst>
                                      </p:cBhvr>
                                      <p:tavLst>
                                        <p:tav tm="0">
                                          <p:val>
                                            <p:strVal val="#ppt_y+.1"/>
                                          </p:val>
                                        </p:tav>
                                        <p:tav tm="100000">
                                          <p:val>
                                            <p:strVal val="#ppt_y"/>
                                          </p:val>
                                        </p:tav>
                                      </p:tavLst>
                                    </p:anim>
                                  </p:childTnLst>
                                </p:cTn>
                              </p:par>
                            </p:childTnLst>
                          </p:cTn>
                        </p:par>
                        <p:par>
                          <p:cTn id="71" fill="hold">
                            <p:stCondLst>
                              <p:cond delay="3500"/>
                            </p:stCondLst>
                            <p:childTnLst>
                              <p:par>
                                <p:cTn id="72" presetID="16" presetClass="entr" presetSubtype="21"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barn(inVertical)">
                                      <p:cBhvr>
                                        <p:cTn id="74" dur="500"/>
                                        <p:tgtEl>
                                          <p:spTgt spid="17"/>
                                        </p:tgtEl>
                                      </p:cBhvr>
                                    </p:animEffect>
                                  </p:childTnLst>
                                </p:cTn>
                              </p:par>
                            </p:childTnLst>
                          </p:cTn>
                        </p:par>
                        <p:par>
                          <p:cTn id="75" fill="hold">
                            <p:stCondLst>
                              <p:cond delay="4000"/>
                            </p:stCondLst>
                            <p:childTnLst>
                              <p:par>
                                <p:cTn id="76" presetID="16" presetClass="entr" presetSubtype="21" fill="hold" grpId="0"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barn(inVertical)">
                                      <p:cBhvr>
                                        <p:cTn id="78" dur="500"/>
                                        <p:tgtEl>
                                          <p:spTgt spid="23"/>
                                        </p:tgtEl>
                                      </p:cBhvr>
                                    </p:animEffect>
                                  </p:childTnLst>
                                </p:cTn>
                              </p:par>
                            </p:childTnLst>
                          </p:cTn>
                        </p:par>
                        <p:par>
                          <p:cTn id="79" fill="hold">
                            <p:stCondLst>
                              <p:cond delay="4500"/>
                            </p:stCondLst>
                            <p:childTnLst>
                              <p:par>
                                <p:cTn id="80" presetID="16" presetClass="entr" presetSubtype="21"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barn(inVertical)">
                                      <p:cBhvr>
                                        <p:cTn id="8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P spid="7" grpId="0" bldLvl="0" animBg="1"/>
      <p:bldP spid="31" grpId="0"/>
      <p:bldP spid="18" grpId="0"/>
      <p:bldP spid="3" grpId="0" bldLvl="0" animBg="1"/>
      <p:bldP spid="17" grpId="0" animBg="1"/>
      <p:bldP spid="23"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870" y="755650"/>
            <a:ext cx="518160" cy="77470"/>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185420"/>
            <a:ext cx="2028825" cy="532130"/>
          </a:xfrm>
          <a:prstGeom prst="rect">
            <a:avLst/>
          </a:prstGeom>
          <a:noFill/>
        </p:spPr>
        <p:txBody>
          <a:bodyPr wrap="square" lIns="91440" tIns="45720" rIns="91440" bIns="45720" rtlCol="0" anchor="t">
            <a:noAutofit/>
          </a:bodyPr>
          <a:lstStyle/>
          <a:p>
            <a:pPr algn="dist"/>
            <a:r>
              <a:rPr lang="en-US" altLang="zh-CN" sz="3600" b="1">
                <a:solidFill>
                  <a:schemeClr val="accent1">
                    <a:lumMod val="50000"/>
                  </a:schemeClr>
                </a:solidFill>
                <a:latin typeface="Times New Roman" panose="02020603050405020304" pitchFamily="18" charset="0"/>
                <a:cs typeface="Times New Roman" panose="02020603050405020304" pitchFamily="18" charset="0"/>
                <a:sym typeface="+mn-lt"/>
              </a:rPr>
              <a:t>PART.02</a:t>
            </a: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600424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sp>
        <p:nvSpPr>
          <p:cNvPr id="5" name="文本框 4"/>
          <p:cNvSpPr txBox="1"/>
          <p:nvPr/>
        </p:nvSpPr>
        <p:spPr>
          <a:xfrm>
            <a:off x="510605" y="892631"/>
            <a:ext cx="7393352" cy="92202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zh-CN" sz="5400" b="1" dirty="0">
                <a:solidFill>
                  <a:srgbClr val="2D4875"/>
                </a:solidFill>
                <a:latin typeface="Times New Roman" panose="02020603050405020304" pitchFamily="18" charset="0"/>
                <a:cs typeface="Times New Roman" panose="02020603050405020304" pitchFamily="18" charset="0"/>
              </a:rPr>
              <a:t>Aims and Objectives</a:t>
            </a:r>
            <a:endParaRPr lang="zh-CN" altLang="en-US" sz="5400" b="1" dirty="0">
              <a:solidFill>
                <a:srgbClr val="2D4875"/>
              </a:solidFill>
              <a:latin typeface="Times New Roman" panose="02020603050405020304" pitchFamily="18" charset="0"/>
              <a:cs typeface="Times New Roman" panose="02020603050405020304" pitchFamily="18" charset="0"/>
            </a:endParaRPr>
          </a:p>
        </p:txBody>
      </p:sp>
      <p:sp>
        <p:nvSpPr>
          <p:cNvPr id="6" name="文本框 5"/>
          <p:cNvSpPr txBox="1"/>
          <p:nvPr/>
        </p:nvSpPr>
        <p:spPr>
          <a:xfrm>
            <a:off x="358140" y="1706880"/>
            <a:ext cx="8518525" cy="4632325"/>
          </a:xfrm>
          <a:prstGeom prst="rect">
            <a:avLst/>
          </a:prstGeom>
          <a:noFill/>
        </p:spPr>
        <p:txBody>
          <a:bodyPr wrap="square" rtlCol="0">
            <a:noAutofit/>
          </a:bodyPr>
          <a:lstStyle/>
          <a:p>
            <a:r>
              <a:rPr lang="zh-CN" altLang="en-US" sz="3200">
                <a:latin typeface="Times New Roman" panose="02020603050405020304" pitchFamily="18" charset="0"/>
                <a:cs typeface="Times New Roman" panose="02020603050405020304" pitchFamily="18" charset="0"/>
              </a:rPr>
              <a:t>measures the number of jumps and calories burned</a:t>
            </a:r>
          </a:p>
          <a:p>
            <a:endParaRPr lang="zh-CN" altLang="en-US" sz="3200">
              <a:latin typeface="Times New Roman" panose="02020603050405020304" pitchFamily="18" charset="0"/>
              <a:cs typeface="Times New Roman" panose="02020603050405020304" pitchFamily="18" charset="0"/>
            </a:endParaRPr>
          </a:p>
          <a:p>
            <a:r>
              <a:rPr lang="zh-CN" altLang="en-US" sz="3600">
                <a:solidFill>
                  <a:schemeClr val="accent1">
                    <a:lumMod val="75000"/>
                  </a:schemeClr>
                </a:solidFill>
                <a:latin typeface="Times New Roman" panose="02020603050405020304" pitchFamily="18" charset="0"/>
                <a:cs typeface="Times New Roman" panose="02020603050405020304" pitchFamily="18" charset="0"/>
              </a:rPr>
              <a:t>Jump rope enthusiasts</a:t>
            </a:r>
            <a:r>
              <a:rPr lang="en-US" altLang="zh-CN" sz="3600">
                <a:solidFill>
                  <a:schemeClr val="accent1">
                    <a:lumMod val="75000"/>
                  </a:schemeClr>
                </a:solidFill>
                <a:latin typeface="Times New Roman" panose="02020603050405020304" pitchFamily="18" charset="0"/>
                <a:cs typeface="Times New Roman" panose="02020603050405020304" pitchFamily="18" charset="0"/>
              </a:rPr>
              <a:t>:</a:t>
            </a:r>
            <a:endParaRPr lang="zh-CN" altLang="en-US" sz="3600">
              <a:latin typeface="Times New Roman" panose="02020603050405020304" pitchFamily="18" charset="0"/>
              <a:cs typeface="Times New Roman" panose="02020603050405020304" pitchFamily="18" charset="0"/>
            </a:endParaRPr>
          </a:p>
          <a:p>
            <a:r>
              <a:rPr lang="zh-CN" altLang="en-US" sz="3200">
                <a:latin typeface="Times New Roman" panose="02020603050405020304" pitchFamily="18" charset="0"/>
                <a:cs typeface="Times New Roman" panose="02020603050405020304" pitchFamily="18" charset="0"/>
              </a:rPr>
              <a:t>Creating personalized fitness plans</a:t>
            </a:r>
          </a:p>
          <a:p>
            <a:r>
              <a:rPr lang="zh-CN" altLang="en-US" sz="3200">
                <a:latin typeface="Times New Roman" panose="02020603050405020304" pitchFamily="18" charset="0"/>
                <a:cs typeface="Times New Roman" panose="02020603050405020304" pitchFamily="18" charset="0"/>
              </a:rPr>
              <a:t>Social interaction</a:t>
            </a:r>
          </a:p>
          <a:p>
            <a:endParaRPr lang="zh-CN" altLang="en-US" sz="3200">
              <a:latin typeface="Times New Roman" panose="02020603050405020304" pitchFamily="18" charset="0"/>
              <a:cs typeface="Times New Roman" panose="02020603050405020304" pitchFamily="18" charset="0"/>
            </a:endParaRPr>
          </a:p>
          <a:p>
            <a:r>
              <a:rPr lang="zh-CN" altLang="en-US" sz="3600">
                <a:solidFill>
                  <a:schemeClr val="accent1">
                    <a:lumMod val="75000"/>
                  </a:schemeClr>
                </a:solidFill>
                <a:latin typeface="Times New Roman" panose="02020603050405020304" pitchFamily="18" charset="0"/>
                <a:cs typeface="Times New Roman" panose="02020603050405020304" pitchFamily="18" charset="0"/>
              </a:rPr>
              <a:t>Recovery patients</a:t>
            </a:r>
            <a:r>
              <a:rPr lang="en-US" altLang="zh-CN" sz="3600">
                <a:solidFill>
                  <a:schemeClr val="accent1">
                    <a:lumMod val="75000"/>
                  </a:schemeClr>
                </a:solidFill>
                <a:latin typeface="Times New Roman" panose="02020603050405020304" pitchFamily="18" charset="0"/>
                <a:cs typeface="Times New Roman" panose="02020603050405020304" pitchFamily="18" charset="0"/>
              </a:rPr>
              <a:t>:</a:t>
            </a:r>
            <a:endParaRPr lang="zh-CN" altLang="en-US" sz="3600">
              <a:solidFill>
                <a:schemeClr val="accent1">
                  <a:lumMod val="75000"/>
                </a:schemeClr>
              </a:solidFill>
              <a:latin typeface="Times New Roman" panose="02020603050405020304" pitchFamily="18" charset="0"/>
              <a:cs typeface="Times New Roman" panose="02020603050405020304" pitchFamily="18" charset="0"/>
            </a:endParaRPr>
          </a:p>
          <a:p>
            <a:r>
              <a:rPr lang="zh-CN" altLang="en-US" sz="3200">
                <a:latin typeface="Times New Roman" panose="02020603050405020304" pitchFamily="18" charset="0"/>
                <a:cs typeface="Times New Roman" panose="02020603050405020304" pitchFamily="18" charset="0"/>
              </a:rPr>
              <a:t>Rehabilitation training</a:t>
            </a:r>
          </a:p>
          <a:p>
            <a:r>
              <a:rPr lang="zh-CN" altLang="en-US" sz="3200">
                <a:latin typeface="Times New Roman" panose="02020603050405020304" pitchFamily="18" charset="0"/>
                <a:cs typeface="Times New Roman" panose="02020603050405020304" pitchFamily="18" charset="0"/>
              </a:rPr>
              <a:t>Monitoring health status</a:t>
            </a:r>
          </a:p>
        </p:txBody>
      </p:sp>
      <p:pic>
        <p:nvPicPr>
          <p:cNvPr id="100" name="图片 99"/>
          <p:cNvPicPr/>
          <p:nvPr/>
        </p:nvPicPr>
        <p:blipFill>
          <a:blip r:embed="rId3"/>
          <a:srcRect l="14296" t="19134" r="46107"/>
          <a:stretch>
            <a:fillRect/>
          </a:stretch>
        </p:blipFill>
        <p:spPr>
          <a:xfrm>
            <a:off x="7633970" y="2174875"/>
            <a:ext cx="4194810" cy="4683125"/>
          </a:xfrm>
          <a:prstGeom prst="rect">
            <a:avLst/>
          </a:prstGeom>
          <a:noFill/>
          <a:ln w="9525">
            <a:noFill/>
          </a:ln>
        </p:spPr>
      </p:pic>
    </p:spTree>
    <p:custDataLst>
      <p:tags r:id="rId1"/>
    </p:custDataLst>
  </p:cSld>
  <p:clrMapOvr>
    <a:masterClrMapping/>
  </p:clrMapOvr>
  <p:transition advClick="0" advTm="0">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rot="16200000">
            <a:off x="1224915" y="-1224280"/>
            <a:ext cx="9742805" cy="12192000"/>
          </a:xfrm>
          <a:prstGeom prst="rect">
            <a:avLst/>
          </a:prstGeom>
          <a:gradFill>
            <a:gsLst>
              <a:gs pos="19000">
                <a:schemeClr val="tx2">
                  <a:lumMod val="75000"/>
                  <a:lumOff val="25000"/>
                  <a:alpha val="0"/>
                </a:schemeClr>
              </a:gs>
              <a:gs pos="92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a:solidFill>
                  <a:schemeClr val="accent1">
                    <a:lumMod val="75000"/>
                  </a:schemeClr>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bg1">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39448" y="5619771"/>
            <a:ext cx="1060426" cy="533400"/>
          </a:xfrm>
          <a:prstGeom prst="rect">
            <a:avLst/>
          </a:prstGeom>
          <a:noFill/>
        </p:spPr>
        <p:txBody>
          <a:bodyPr wrap="square" rtlCol="0">
            <a:spAutoFit/>
          </a:bodyPr>
          <a:lstStyle/>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DO SOME</a:t>
            </a:r>
          </a:p>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THINGS!</a:t>
            </a: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a:solidFill>
                  <a:schemeClr val="bg1">
                    <a:alpha val="68000"/>
                  </a:schemeClr>
                </a:solidFill>
                <a:effectLst>
                  <a:outerShdw blurRad="381000" algn="ctr" rotWithShape="0">
                    <a:prstClr val="black">
                      <a:alpha val="25000"/>
                    </a:prstClr>
                  </a:outerShdw>
                </a:effectLst>
                <a:cs typeface="+mn-ea"/>
                <a:sym typeface="+mn-lt"/>
              </a:rPr>
              <a:t>DESIGNED BY IBOTU</a:t>
            </a:r>
          </a:p>
        </p:txBody>
      </p:sp>
      <p:sp>
        <p:nvSpPr>
          <p:cNvPr id="7" name="矩形 6"/>
          <p:cNvSpPr/>
          <p:nvPr/>
        </p:nvSpPr>
        <p:spPr>
          <a:xfrm>
            <a:off x="5577205" y="1699260"/>
            <a:ext cx="5417820" cy="3457575"/>
          </a:xfrm>
          <a:prstGeom prst="rect">
            <a:avLst/>
          </a:prstGeom>
          <a:noFill/>
          <a:ln w="8572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5949020" y="3424915"/>
            <a:ext cx="4686870" cy="1600438"/>
          </a:xfrm>
          <a:prstGeom prst="rect">
            <a:avLst/>
          </a:prstGeom>
          <a:noFill/>
        </p:spPr>
        <p:txBody>
          <a:bodyPr wrap="square" lIns="91440" tIns="45720" rIns="91440" bIns="45720" rtlCol="0" anchor="t">
            <a:spAutoFit/>
          </a:bodyPr>
          <a:lstStyle/>
          <a:p>
            <a:pPr algn="ctr"/>
            <a:r>
              <a:rPr lang="zh-CN" altLang="en-US" sz="5400" b="1" dirty="0">
                <a:solidFill>
                  <a:schemeClr val="bg1"/>
                </a:solidFill>
                <a:latin typeface="Times New Roman" panose="02020603050405020304" pitchFamily="18" charset="0"/>
                <a:cs typeface="Times New Roman" panose="02020603050405020304" pitchFamily="18" charset="0"/>
              </a:rPr>
              <a:t>Background</a:t>
            </a:r>
            <a:endParaRPr lang="zh-CN" sz="5400" b="1" dirty="0">
              <a:solidFill>
                <a:schemeClr val="bg1"/>
              </a:solidFill>
              <a:latin typeface="Times New Roman" panose="02020603050405020304" pitchFamily="18" charset="0"/>
              <a:cs typeface="Times New Roman" panose="02020603050405020304" pitchFamily="18" charset="0"/>
            </a:endParaRPr>
          </a:p>
          <a:p>
            <a:pPr algn="dist"/>
            <a:endParaRPr lang="zh-CN" altLang="en-US" sz="4400" dirty="0">
              <a:solidFill>
                <a:schemeClr val="bg1"/>
              </a:solidFill>
              <a:cs typeface="+mn-ea"/>
            </a:endParaRPr>
          </a:p>
        </p:txBody>
      </p:sp>
      <p:sp>
        <p:nvSpPr>
          <p:cNvPr id="18" name="矩形 17"/>
          <p:cNvSpPr/>
          <p:nvPr/>
        </p:nvSpPr>
        <p:spPr>
          <a:xfrm>
            <a:off x="6017260" y="2293620"/>
            <a:ext cx="2614930" cy="706755"/>
          </a:xfrm>
          <a:prstGeom prst="rect">
            <a:avLst/>
          </a:prstGeom>
        </p:spPr>
        <p:txBody>
          <a:bodyPr wrap="square" lIns="91440" tIns="45720" rIns="91440" bIns="45720" anchor="t">
            <a:spAutoFit/>
          </a:bodyPr>
          <a:lstStyle/>
          <a:p>
            <a:pPr algn="ctr">
              <a:spcBef>
                <a:spcPct val="0"/>
              </a:spcBef>
            </a:pPr>
            <a:r>
              <a:rPr lang="en-US" altLang="zh-CN" sz="4000">
                <a:solidFill>
                  <a:schemeClr val="bg1"/>
                </a:solidFill>
                <a:cs typeface="+mn-ea"/>
                <a:sym typeface="+mn-lt"/>
              </a:rPr>
              <a:t>PART .03</a:t>
            </a:r>
            <a:endParaRPr lang="zh-CN" altLang="en-US"/>
          </a:p>
        </p:txBody>
      </p:sp>
    </p:spTree>
    <p:custDataLst>
      <p:tags r:id="rId1"/>
    </p:custData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par>
                          <p:cTn id="50" fill="hold">
                            <p:stCondLst>
                              <p:cond delay="1000"/>
                            </p:stCondLst>
                            <p:childTnLst>
                              <p:par>
                                <p:cTn id="51" presetID="3" presetClass="entr" presetSubtype="1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par>
                                <p:cTn id="54" presetID="47"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47"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P spid="7" grpId="0" bldLvl="0" animBg="1"/>
      <p:bldP spid="31"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alpha val="8000"/>
          </a:schemeClr>
        </a:solidFill>
        <a:effectLst/>
      </p:bgPr>
    </p:bg>
    <p:spTree>
      <p:nvGrpSpPr>
        <p:cNvPr id="1" name=""/>
        <p:cNvGrpSpPr/>
        <p:nvPr/>
      </p:nvGrpSpPr>
      <p:grpSpPr>
        <a:xfrm>
          <a:off x="0" y="0"/>
          <a:ext cx="0" cy="0"/>
          <a:chOff x="0" y="0"/>
          <a:chExt cx="0" cy="0"/>
        </a:xfrm>
      </p:grpSpPr>
      <p:sp>
        <p:nvSpPr>
          <p:cNvPr id="12" name="矩形 11"/>
          <p:cNvSpPr/>
          <p:nvPr/>
        </p:nvSpPr>
        <p:spPr>
          <a:xfrm>
            <a:off x="610784" y="755821"/>
            <a:ext cx="517962" cy="45719"/>
          </a:xfrm>
          <a:prstGeom prst="rect">
            <a:avLst/>
          </a:prstGeom>
          <a:gradFill>
            <a:gsLst>
              <a:gs pos="50000">
                <a:schemeClr val="accent1">
                  <a:lumMod val="75000"/>
                  <a:alpha val="29000"/>
                </a:schemeClr>
              </a:gs>
              <a:gs pos="0">
                <a:schemeClr val="accent1">
                  <a:lumMod val="50000"/>
                  <a:alpha val="63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21" name="文本框 20"/>
          <p:cNvSpPr txBox="1"/>
          <p:nvPr/>
        </p:nvSpPr>
        <p:spPr>
          <a:xfrm>
            <a:off x="534670" y="380365"/>
            <a:ext cx="1605280" cy="337185"/>
          </a:xfrm>
          <a:prstGeom prst="rect">
            <a:avLst/>
          </a:prstGeom>
          <a:noFill/>
        </p:spPr>
        <p:txBody>
          <a:bodyPr wrap="square" lIns="91440" tIns="45720" rIns="91440" bIns="45720" rtlCol="0" anchor="t">
            <a:spAutoFit/>
          </a:bodyPr>
          <a:lstStyle/>
          <a:p>
            <a:pPr algn="ctr"/>
            <a:r>
              <a:rPr lang="en-US" altLang="zh-CN" sz="1600" b="1">
                <a:solidFill>
                  <a:schemeClr val="accent1">
                    <a:lumMod val="50000"/>
                  </a:schemeClr>
                </a:solidFill>
                <a:cs typeface="+mn-ea"/>
                <a:sym typeface="+mn-lt"/>
              </a:rPr>
              <a:t>PART.03</a:t>
            </a:r>
            <a:endParaRPr lang="en-US" altLang="zh-CN" sz="1600" b="1">
              <a:solidFill>
                <a:schemeClr val="accent1">
                  <a:lumMod val="50000"/>
                </a:schemeClr>
              </a:solidFill>
              <a:cs typeface="+mn-ea"/>
            </a:endParaRPr>
          </a:p>
        </p:txBody>
      </p:sp>
      <p:sp>
        <p:nvSpPr>
          <p:cNvPr id="9" name="图文框 8"/>
          <p:cNvSpPr/>
          <p:nvPr/>
        </p:nvSpPr>
        <p:spPr>
          <a:xfrm>
            <a:off x="11207203" y="5963688"/>
            <a:ext cx="517962" cy="517962"/>
          </a:xfrm>
          <a:prstGeom prst="frame">
            <a:avLst>
              <a:gd name="adj1" fmla="val 5842"/>
            </a:avLst>
          </a:prstGeom>
          <a:solidFill>
            <a:schemeClr val="accent1">
              <a:lumMod val="75000"/>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03460" y="6004244"/>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05151" y="6188797"/>
            <a:ext cx="723900" cy="260350"/>
          </a:xfrm>
          <a:prstGeom prst="rect">
            <a:avLst/>
          </a:prstGeom>
          <a:noFill/>
        </p:spPr>
        <p:txBody>
          <a:bodyPr wrap="square" rtlCol="0">
            <a:spAutoFit/>
          </a:bodyPr>
          <a:lstStyle/>
          <a:p>
            <a:pPr algn="ctr"/>
            <a:r>
              <a:rPr lang="en-US" altLang="zh-CN" sz="1100" b="1">
                <a:solidFill>
                  <a:schemeClr val="accent1">
                    <a:lumMod val="75000"/>
                    <a:alpha val="50000"/>
                  </a:schemeClr>
                </a:solidFill>
                <a:effectLst>
                  <a:outerShdw blurRad="381000" algn="ctr" rotWithShape="0">
                    <a:prstClr val="black">
                      <a:alpha val="25000"/>
                    </a:prstClr>
                  </a:outerShdw>
                </a:effectLst>
                <a:cs typeface="+mn-ea"/>
                <a:sym typeface="+mn-lt"/>
              </a:rPr>
              <a:t>RAY</a:t>
            </a:r>
          </a:p>
        </p:txBody>
      </p:sp>
      <p:grpSp>
        <p:nvGrpSpPr>
          <p:cNvPr id="19" name="组合 18"/>
          <p:cNvGrpSpPr/>
          <p:nvPr/>
        </p:nvGrpSpPr>
        <p:grpSpPr>
          <a:xfrm rot="745606">
            <a:off x="-1103174" y="1417030"/>
            <a:ext cx="13935125" cy="3617289"/>
            <a:chOff x="-2251923" y="2330225"/>
            <a:chExt cx="8114219" cy="2332612"/>
          </a:xfrm>
          <a:blipFill dpi="0" rotWithShape="1">
            <a:blip r:embed="rId3"/>
            <a:srcRect/>
            <a:stretch>
              <a:fillRect/>
            </a:stretch>
          </a:blipFill>
          <a:effectLst>
            <a:outerShdw blurRad="381000" algn="ctr" rotWithShape="0">
              <a:prstClr val="black">
                <a:alpha val="25000"/>
              </a:prstClr>
            </a:outerShdw>
          </a:effectLst>
        </p:grpSpPr>
        <p:sp>
          <p:nvSpPr>
            <p:cNvPr id="20" name="KOPPT"/>
            <p:cNvSpPr/>
            <p:nvPr/>
          </p:nvSpPr>
          <p:spPr>
            <a:xfrm>
              <a:off x="-2251923" y="2330225"/>
              <a:ext cx="6130574" cy="2332612"/>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pFill/>
            <a:ln w="12700">
              <a:miter lim="400000"/>
            </a:ln>
            <a:effectLst/>
          </p:spPr>
          <p:txBody>
            <a:bodyPr lIns="0" tIns="0" rIns="0" bIns="0" anchor="ctr"/>
            <a:lstStyle/>
            <a:p>
              <a:pPr lvl="0">
                <a:defRPr sz="2400"/>
              </a:pPr>
              <a:endParaRPr>
                <a:cs typeface="+mn-ea"/>
                <a:sym typeface="+mn-lt"/>
              </a:endParaRPr>
            </a:p>
          </p:txBody>
        </p:sp>
        <p:sp>
          <p:nvSpPr>
            <p:cNvPr id="2" name="KOPPT"/>
            <p:cNvSpPr/>
            <p:nvPr/>
          </p:nvSpPr>
          <p:spPr>
            <a:xfrm rot="21449189">
              <a:off x="3894125" y="2637336"/>
              <a:ext cx="1968171" cy="748868"/>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pFill/>
            <a:ln w="12700">
              <a:miter lim="400000"/>
            </a:ln>
            <a:effectLst/>
          </p:spPr>
          <p:txBody>
            <a:bodyPr lIns="0" tIns="0" rIns="0" bIns="0" anchor="ctr"/>
            <a:lstStyle/>
            <a:p>
              <a:pPr lvl="0">
                <a:defRPr sz="2400"/>
              </a:pPr>
              <a:endParaRPr>
                <a:cs typeface="+mn-ea"/>
                <a:sym typeface="+mn-lt"/>
              </a:endParaRPr>
            </a:p>
          </p:txBody>
        </p:sp>
      </p:grpSp>
      <p:cxnSp>
        <p:nvCxnSpPr>
          <p:cNvPr id="6" name="直接连接符 5"/>
          <p:cNvCxnSpPr/>
          <p:nvPr/>
        </p:nvCxnSpPr>
        <p:spPr>
          <a:xfrm flipV="1">
            <a:off x="9963150" y="1831976"/>
            <a:ext cx="0" cy="1660524"/>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0548798" y="1819276"/>
            <a:ext cx="0" cy="1660524"/>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8572500" y="1822450"/>
            <a:ext cx="0" cy="840459"/>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9213850" y="1831976"/>
            <a:ext cx="0" cy="1323974"/>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2010875" y="4055873"/>
            <a:ext cx="0" cy="840459"/>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096791" y="3912729"/>
            <a:ext cx="0" cy="840459"/>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121671" y="4166152"/>
            <a:ext cx="0" cy="840459"/>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219149" y="3492499"/>
            <a:ext cx="0" cy="840459"/>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15559" y="3215414"/>
            <a:ext cx="0" cy="840459"/>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23709" y="4433799"/>
            <a:ext cx="0" cy="840459"/>
          </a:xfrm>
          <a:prstGeom prst="line">
            <a:avLst/>
          </a:prstGeom>
          <a:ln>
            <a:gradFill>
              <a:gsLst>
                <a:gs pos="0">
                  <a:schemeClr val="accent1">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165643" y="702807"/>
            <a:ext cx="5303680" cy="1015663"/>
          </a:xfrm>
          <a:prstGeom prst="rect">
            <a:avLst/>
          </a:prstGeom>
          <a:noFill/>
        </p:spPr>
        <p:txBody>
          <a:bodyPr wrap="square" lIns="91440" tIns="45720" rIns="91440" bIns="45720" rtlCol="0" anchor="t">
            <a:spAutoFit/>
          </a:bodyPr>
          <a:lstStyle/>
          <a:p>
            <a:pPr algn="ctr"/>
            <a:r>
              <a:rPr lang="en-US" altLang="zh-CN" sz="6000" b="1" dirty="0">
                <a:solidFill>
                  <a:schemeClr val="accent1">
                    <a:lumMod val="50000"/>
                  </a:schemeClr>
                </a:solidFill>
                <a:effectLst>
                  <a:outerShdw blurRad="381000" algn="ctr" rotWithShape="0">
                    <a:prstClr val="black">
                      <a:alpha val="25000"/>
                    </a:prstClr>
                  </a:outerShdw>
                </a:effectLst>
                <a:latin typeface="Times New Roman" panose="02020603050405020304" pitchFamily="18" charset="0"/>
                <a:cs typeface="Times New Roman" panose="02020603050405020304" pitchFamily="18" charset="0"/>
              </a:rPr>
              <a:t>Background</a:t>
            </a:r>
          </a:p>
        </p:txBody>
      </p:sp>
      <p:sp>
        <p:nvSpPr>
          <p:cNvPr id="18" name="文本框 17"/>
          <p:cNvSpPr txBox="1"/>
          <p:nvPr/>
        </p:nvSpPr>
        <p:spPr>
          <a:xfrm>
            <a:off x="721022" y="4854029"/>
            <a:ext cx="2466245"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S</a:t>
            </a:r>
            <a:r>
              <a:rPr lang="en-US" altLang="zh-CN" sz="1800" dirty="0">
                <a:effectLst/>
                <a:latin typeface="Times New Roman" panose="02020603050405020304" pitchFamily="18" charset="0"/>
                <a:cs typeface="Times New Roman" panose="02020603050405020304" pitchFamily="18" charset="0"/>
              </a:rPr>
              <a:t>kipping rope served as a traditional aerobic exercise method.</a:t>
            </a:r>
            <a:endParaRPr lang="zh-CN" altLang="en-US"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3336891" y="5315694"/>
            <a:ext cx="4186548" cy="923330"/>
          </a:xfrm>
          <a:prstGeom prst="rect">
            <a:avLst/>
          </a:prstGeom>
          <a:noFill/>
        </p:spPr>
        <p:txBody>
          <a:bodyPr wrap="square">
            <a:spAutoFit/>
          </a:bodyPr>
          <a:lstStyle/>
          <a:p>
            <a:r>
              <a:rPr lang="en-US" altLang="zh-CN" sz="1800" dirty="0">
                <a:effectLst/>
                <a:latin typeface="Times New Roman" panose="02020603050405020304" pitchFamily="18" charset="0"/>
                <a:cs typeface="Times New Roman" panose="02020603050405020304" pitchFamily="18" charset="0"/>
              </a:rPr>
              <a:t>The first generation of smart jump ropes  are capable of accurately measuring users' jump counts and frequencies.</a:t>
            </a:r>
            <a:endParaRPr lang="zh-CN" altLang="en-US"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7673063" y="4296027"/>
            <a:ext cx="3796255" cy="1477328"/>
          </a:xfrm>
          <a:prstGeom prst="rect">
            <a:avLst/>
          </a:prstGeom>
          <a:noFill/>
        </p:spPr>
        <p:txBody>
          <a:bodyPr wrap="square">
            <a:spAutoFit/>
          </a:bodyPr>
          <a:lstStyle/>
          <a:p>
            <a:r>
              <a:rPr lang="en-US" altLang="zh-CN" sz="1800" dirty="0">
                <a:effectLst/>
                <a:latin typeface="Times New Roman" panose="02020603050405020304" pitchFamily="18" charset="0"/>
                <a:cs typeface="Times New Roman" panose="02020603050405020304" pitchFamily="18" charset="0"/>
              </a:rPr>
              <a:t>Modern smart jump ropes </a:t>
            </a:r>
            <a:r>
              <a:rPr lang="en-US" altLang="zh-CN" dirty="0">
                <a:latin typeface="Times New Roman" panose="02020603050405020304" pitchFamily="18" charset="0"/>
                <a:cs typeface="Times New Roman" panose="02020603050405020304" pitchFamily="18" charset="0"/>
              </a:rPr>
              <a:t>can</a:t>
            </a:r>
            <a:r>
              <a:rPr lang="en-US" altLang="zh-CN" sz="1800" dirty="0">
                <a:effectLst/>
                <a:latin typeface="Times New Roman" panose="02020603050405020304" pitchFamily="18" charset="0"/>
                <a:cs typeface="Times New Roman" panose="02020603050405020304" pitchFamily="18" charset="0"/>
              </a:rPr>
              <a:t> synchronize data with health monitoring devices or smartwatches, providing personalized fitness advice and training plans.</a:t>
            </a:r>
            <a:endParaRPr lang="zh-CN" altLang="en-US"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ransition advClick="0" advTm="0">
    <p:random/>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ntr" presetSubtype="1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par>
                                <p:cTn id="15" presetID="3" presetClass="entr" presetSubtype="1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par>
                                <p:cTn id="18" presetID="3" presetClass="entr" presetSubtype="1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par>
                                <p:cTn id="24" presetID="3" presetClass="entr" presetSubtype="1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par>
                                <p:cTn id="30" presetID="3" presetClass="entr" presetSubtype="1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blinds(horizontal)">
                                      <p:cBhvr>
                                        <p:cTn id="38" dur="500"/>
                                        <p:tgtEl>
                                          <p:spTgt spid="22"/>
                                        </p:tgtEl>
                                      </p:cBhvr>
                                    </p:animEffect>
                                  </p:childTnLst>
                                </p:cTn>
                              </p:par>
                              <p:par>
                                <p:cTn id="39" presetID="3" presetClass="entr" presetSubtype="1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blinds(horizontal)">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9b77bab208b0"/>
          <p:cNvPicPr>
            <a:picLocks noChangeAspect="1"/>
          </p:cNvPicPr>
          <p:nvPr/>
        </p:nvPicPr>
        <p:blipFill>
          <a:blip r:embed="rId4"/>
          <a:stretch>
            <a:fillRect/>
          </a:stretch>
        </p:blipFill>
        <p:spPr>
          <a:xfrm>
            <a:off x="0" y="0"/>
            <a:ext cx="12184380" cy="6857365"/>
          </a:xfrm>
          <a:prstGeom prst="rect">
            <a:avLst/>
          </a:prstGeom>
        </p:spPr>
      </p:pic>
      <p:sp>
        <p:nvSpPr>
          <p:cNvPr id="5" name="矩形 4"/>
          <p:cNvSpPr/>
          <p:nvPr/>
        </p:nvSpPr>
        <p:spPr>
          <a:xfrm rot="16200000">
            <a:off x="1224915" y="-1224280"/>
            <a:ext cx="9742805" cy="12192000"/>
          </a:xfrm>
          <a:prstGeom prst="rect">
            <a:avLst/>
          </a:prstGeom>
          <a:gradFill>
            <a:gsLst>
              <a:gs pos="19000">
                <a:schemeClr val="tx2">
                  <a:lumMod val="75000"/>
                  <a:lumOff val="25000"/>
                  <a:alpha val="0"/>
                </a:schemeClr>
              </a:gs>
              <a:gs pos="92000">
                <a:schemeClr val="accent1">
                  <a:lumMod val="50000"/>
                  <a:alpha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rot="5400000">
            <a:off x="-1520228" y="3336668"/>
            <a:ext cx="3952874" cy="183515"/>
          </a:xfrm>
          <a:prstGeom prst="rect">
            <a:avLst/>
          </a:prstGeom>
          <a:noFill/>
        </p:spPr>
        <p:txBody>
          <a:bodyPr wrap="square" rtlCol="0">
            <a:spAutoFit/>
          </a:bodyPr>
          <a:lstStyle/>
          <a:p>
            <a:pPr algn="dist"/>
            <a:r>
              <a:rPr lang="en-US" altLang="zh-CN" sz="600">
                <a:solidFill>
                  <a:schemeClr val="accent1">
                    <a:lumMod val="75000"/>
                  </a:schemeClr>
                </a:solidFill>
                <a:effectLst>
                  <a:outerShdw blurRad="381000" algn="ctr" rotWithShape="0">
                    <a:prstClr val="black">
                      <a:alpha val="25000"/>
                    </a:prstClr>
                  </a:outerShdw>
                </a:effectLst>
                <a:cs typeface="+mn-ea"/>
                <a:sym typeface="+mn-lt"/>
              </a:rPr>
              <a:t>DESIGNED BY IBOTU</a:t>
            </a:r>
          </a:p>
        </p:txBody>
      </p:sp>
      <p:sp>
        <p:nvSpPr>
          <p:cNvPr id="9" name="图文框 8"/>
          <p:cNvSpPr/>
          <p:nvPr/>
        </p:nvSpPr>
        <p:spPr>
          <a:xfrm>
            <a:off x="11296103" y="426488"/>
            <a:ext cx="517962" cy="517962"/>
          </a:xfrm>
          <a:prstGeom prst="frame">
            <a:avLst>
              <a:gd name="adj1" fmla="val 5842"/>
            </a:avLst>
          </a:prstGeom>
          <a:solidFill>
            <a:schemeClr val="bg1">
              <a:alpha val="43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0" name="文本框 9"/>
          <p:cNvSpPr txBox="1"/>
          <p:nvPr/>
        </p:nvSpPr>
        <p:spPr>
          <a:xfrm>
            <a:off x="11192360" y="467044"/>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VITO</a:t>
            </a:r>
          </a:p>
        </p:txBody>
      </p:sp>
      <p:sp>
        <p:nvSpPr>
          <p:cNvPr id="11" name="文本框 10"/>
          <p:cNvSpPr txBox="1"/>
          <p:nvPr/>
        </p:nvSpPr>
        <p:spPr>
          <a:xfrm>
            <a:off x="11194051" y="651597"/>
            <a:ext cx="723900" cy="260350"/>
          </a:xfrm>
          <a:prstGeom prst="rect">
            <a:avLst/>
          </a:prstGeom>
          <a:noFill/>
        </p:spPr>
        <p:txBody>
          <a:bodyPr wrap="square" rtlCol="0">
            <a:spAutoFit/>
          </a:bodyPr>
          <a:lstStyle/>
          <a:p>
            <a:pPr algn="ctr"/>
            <a:r>
              <a:rPr lang="en-US" altLang="zh-CN" sz="1100" b="1">
                <a:solidFill>
                  <a:schemeClr val="bg1">
                    <a:alpha val="50000"/>
                  </a:schemeClr>
                </a:solidFill>
                <a:effectLst>
                  <a:outerShdw blurRad="381000" algn="ctr" rotWithShape="0">
                    <a:prstClr val="black">
                      <a:alpha val="25000"/>
                    </a:prstClr>
                  </a:outerShdw>
                </a:effectLst>
                <a:cs typeface="+mn-ea"/>
                <a:sym typeface="+mn-lt"/>
              </a:rPr>
              <a:t>RAY</a:t>
            </a:r>
          </a:p>
        </p:txBody>
      </p:sp>
      <p:sp>
        <p:nvSpPr>
          <p:cNvPr id="12" name="矩形 11"/>
          <p:cNvSpPr/>
          <p:nvPr/>
        </p:nvSpPr>
        <p:spPr>
          <a:xfrm>
            <a:off x="405679" y="1011726"/>
            <a:ext cx="517962" cy="45719"/>
          </a:xfrm>
          <a:prstGeom prst="rect">
            <a:avLst/>
          </a:prstGeom>
          <a:gradFill>
            <a:gsLst>
              <a:gs pos="50000">
                <a:schemeClr val="accent1">
                  <a:lumMod val="75000"/>
                  <a:alpha val="27000"/>
                </a:schemeClr>
              </a:gs>
              <a:gs pos="0">
                <a:schemeClr val="bg1">
                  <a:lumMod val="95000"/>
                </a:schemeClr>
              </a:gs>
              <a:gs pos="100000">
                <a:schemeClr val="tx2">
                  <a:lumMod val="50000"/>
                  <a:lumOff val="50000"/>
                </a:schemeClr>
              </a:gs>
            </a:gsLst>
            <a:lin ang="5400000" scaled="1"/>
          </a:gra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ffectLst>
                <a:outerShdw blurRad="381000" algn="ctr" rotWithShape="0">
                  <a:prstClr val="black">
                    <a:alpha val="25000"/>
                  </a:prstClr>
                </a:outerShdw>
              </a:effectLst>
              <a:cs typeface="+mn-ea"/>
              <a:sym typeface="+mn-lt"/>
            </a:endParaRPr>
          </a:p>
        </p:txBody>
      </p:sp>
      <p:sp>
        <p:nvSpPr>
          <p:cNvPr id="13" name="文本框 12"/>
          <p:cNvSpPr txBox="1"/>
          <p:nvPr/>
        </p:nvSpPr>
        <p:spPr>
          <a:xfrm>
            <a:off x="320843" y="426488"/>
            <a:ext cx="1060425" cy="533400"/>
          </a:xfrm>
          <a:prstGeom prst="rect">
            <a:avLst/>
          </a:prstGeom>
          <a:noFill/>
        </p:spPr>
        <p:txBody>
          <a:bodyPr wrap="square" rtlCol="0">
            <a:spAutoFit/>
          </a:bodyPr>
          <a:lstStyle/>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HEY</a:t>
            </a:r>
          </a:p>
          <a:p>
            <a:pPr>
              <a:lnSpc>
                <a:spcPct val="120000"/>
              </a:lnSpc>
            </a:pPr>
            <a:r>
              <a:rPr lang="en-US" altLang="zh-CN" sz="1200" b="1">
                <a:solidFill>
                  <a:schemeClr val="accent1">
                    <a:lumMod val="75000"/>
                    <a:alpha val="50000"/>
                  </a:schemeClr>
                </a:solidFill>
                <a:effectLst>
                  <a:outerShdw blurRad="381000" algn="ctr" rotWithShape="0">
                    <a:prstClr val="black">
                      <a:alpha val="25000"/>
                    </a:prstClr>
                  </a:outerShdw>
                </a:effectLst>
                <a:cs typeface="+mn-ea"/>
                <a:sym typeface="+mn-lt"/>
              </a:rPr>
              <a:t>WAKE UP!</a:t>
            </a:r>
          </a:p>
        </p:txBody>
      </p:sp>
      <p:sp>
        <p:nvSpPr>
          <p:cNvPr id="14" name="文本框 13"/>
          <p:cNvSpPr txBox="1"/>
          <p:nvPr/>
        </p:nvSpPr>
        <p:spPr>
          <a:xfrm>
            <a:off x="239448" y="5619771"/>
            <a:ext cx="1060426" cy="533400"/>
          </a:xfrm>
          <a:prstGeom prst="rect">
            <a:avLst/>
          </a:prstGeom>
          <a:noFill/>
        </p:spPr>
        <p:txBody>
          <a:bodyPr wrap="square" rtlCol="0">
            <a:spAutoFit/>
          </a:bodyPr>
          <a:lstStyle/>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DO SOME</a:t>
            </a:r>
          </a:p>
          <a:p>
            <a:pPr>
              <a:lnSpc>
                <a:spcPct val="120000"/>
              </a:lnSpc>
            </a:pPr>
            <a:r>
              <a:rPr lang="en-US" altLang="zh-CN" sz="1200" b="1">
                <a:solidFill>
                  <a:schemeClr val="accent1">
                    <a:lumMod val="75000"/>
                  </a:schemeClr>
                </a:solidFill>
                <a:effectLst>
                  <a:outerShdw blurRad="381000" algn="ctr" rotWithShape="0">
                    <a:prstClr val="black">
                      <a:alpha val="25000"/>
                    </a:prstClr>
                  </a:outerShdw>
                </a:effectLst>
                <a:cs typeface="+mn-ea"/>
                <a:sym typeface="+mn-lt"/>
              </a:rPr>
              <a:t>THINGS!</a:t>
            </a:r>
          </a:p>
        </p:txBody>
      </p:sp>
      <p:sp>
        <p:nvSpPr>
          <p:cNvPr id="16" name="矩形 15"/>
          <p:cNvSpPr/>
          <p:nvPr/>
        </p:nvSpPr>
        <p:spPr>
          <a:xfrm>
            <a:off x="11334115" y="5721985"/>
            <a:ext cx="440690" cy="76200"/>
          </a:xfrm>
          <a:prstGeom prst="rect">
            <a:avLst/>
          </a:prstGeom>
          <a:solidFill>
            <a:schemeClr val="bg1">
              <a:alpha val="62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ffectLst>
                <a:outerShdw blurRad="381000" algn="ctr" rotWithShape="0">
                  <a:prstClr val="black">
                    <a:alpha val="25000"/>
                  </a:prstClr>
                </a:outerShdw>
              </a:effectLst>
              <a:cs typeface="+mn-ea"/>
              <a:sym typeface="+mn-lt"/>
            </a:endParaRPr>
          </a:p>
        </p:txBody>
      </p:sp>
      <p:sp>
        <p:nvSpPr>
          <p:cNvPr id="6" name="文本框 5"/>
          <p:cNvSpPr txBox="1"/>
          <p:nvPr/>
        </p:nvSpPr>
        <p:spPr>
          <a:xfrm rot="5400000">
            <a:off x="9745942" y="3336668"/>
            <a:ext cx="3952874" cy="183515"/>
          </a:xfrm>
          <a:prstGeom prst="rect">
            <a:avLst/>
          </a:prstGeom>
          <a:noFill/>
        </p:spPr>
        <p:txBody>
          <a:bodyPr wrap="square" rtlCol="0">
            <a:spAutoFit/>
          </a:bodyPr>
          <a:lstStyle/>
          <a:p>
            <a:pPr algn="dist"/>
            <a:r>
              <a:rPr lang="en-US" altLang="zh-CN" sz="600">
                <a:solidFill>
                  <a:schemeClr val="bg1">
                    <a:alpha val="68000"/>
                  </a:schemeClr>
                </a:solidFill>
                <a:effectLst>
                  <a:outerShdw blurRad="381000" algn="ctr" rotWithShape="0">
                    <a:prstClr val="black">
                      <a:alpha val="25000"/>
                    </a:prstClr>
                  </a:outerShdw>
                </a:effectLst>
                <a:cs typeface="+mn-ea"/>
                <a:sym typeface="+mn-lt"/>
              </a:rPr>
              <a:t>DESIGNED BY IBOTU</a:t>
            </a:r>
          </a:p>
        </p:txBody>
      </p:sp>
      <p:sp>
        <p:nvSpPr>
          <p:cNvPr id="7" name="矩形 6"/>
          <p:cNvSpPr/>
          <p:nvPr/>
        </p:nvSpPr>
        <p:spPr>
          <a:xfrm>
            <a:off x="5577205" y="1699260"/>
            <a:ext cx="5417820" cy="3457575"/>
          </a:xfrm>
          <a:prstGeom prst="rect">
            <a:avLst/>
          </a:prstGeom>
          <a:noFill/>
          <a:ln w="85725" cmpd="sn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6017260" y="3242945"/>
            <a:ext cx="4800600" cy="2123658"/>
          </a:xfrm>
          <a:prstGeom prst="rect">
            <a:avLst/>
          </a:prstGeom>
          <a:noFill/>
        </p:spPr>
        <p:txBody>
          <a:bodyPr wrap="square" lIns="91440" tIns="45720" rIns="91440" bIns="45720" rtlCol="0" anchor="t">
            <a:spAutoFit/>
          </a:bodyPr>
          <a:lstStyle/>
          <a:p>
            <a:pPr algn="ctr"/>
            <a:r>
              <a:rPr lang="zh-CN" sz="4400" dirty="0">
                <a:solidFill>
                  <a:schemeClr val="bg1"/>
                </a:solidFill>
                <a:latin typeface="Times New Roman" panose="02020603050405020304" pitchFamily="18" charset="0"/>
                <a:ea typeface="+mn-lt"/>
                <a:cs typeface="Times New Roman" panose="02020603050405020304" pitchFamily="18" charset="0"/>
              </a:rPr>
              <a:t>Materials and </a:t>
            </a:r>
            <a:r>
              <a:rPr lang="en-US" altLang="zh-CN" sz="4400" dirty="0">
                <a:solidFill>
                  <a:schemeClr val="bg1"/>
                </a:solidFill>
                <a:latin typeface="Times New Roman" panose="02020603050405020304" pitchFamily="18" charset="0"/>
                <a:ea typeface="+mn-lt"/>
                <a:cs typeface="Times New Roman" panose="02020603050405020304" pitchFamily="18" charset="0"/>
              </a:rPr>
              <a:t>M</a:t>
            </a:r>
            <a:r>
              <a:rPr lang="zh-CN" sz="4400" dirty="0">
                <a:solidFill>
                  <a:schemeClr val="bg1"/>
                </a:solidFill>
                <a:latin typeface="Times New Roman" panose="02020603050405020304" pitchFamily="18" charset="0"/>
                <a:ea typeface="+mn-lt"/>
                <a:cs typeface="Times New Roman" panose="02020603050405020304" pitchFamily="18" charset="0"/>
              </a:rPr>
              <a:t>ethods</a:t>
            </a:r>
          </a:p>
          <a:p>
            <a:pPr algn="dist"/>
            <a:endParaRPr lang="zh-CN" altLang="en-US" sz="4400" dirty="0">
              <a:solidFill>
                <a:schemeClr val="bg1"/>
              </a:solidFill>
              <a:effectLst/>
              <a:cs typeface="+mn-ea"/>
            </a:endParaRPr>
          </a:p>
        </p:txBody>
      </p:sp>
      <p:sp>
        <p:nvSpPr>
          <p:cNvPr id="18" name="矩形 17"/>
          <p:cNvSpPr/>
          <p:nvPr/>
        </p:nvSpPr>
        <p:spPr>
          <a:xfrm>
            <a:off x="6017260" y="2293620"/>
            <a:ext cx="2614930" cy="706755"/>
          </a:xfrm>
          <a:prstGeom prst="rect">
            <a:avLst/>
          </a:prstGeom>
        </p:spPr>
        <p:txBody>
          <a:bodyPr wrap="square" lIns="91440" tIns="45720" rIns="91440" bIns="45720" anchor="t">
            <a:spAutoFit/>
          </a:bodyPr>
          <a:lstStyle/>
          <a:p>
            <a:pPr algn="ctr">
              <a:spcBef>
                <a:spcPct val="0"/>
              </a:spcBef>
            </a:pPr>
            <a:r>
              <a:rPr lang="en-US" altLang="zh-CN" sz="4000">
                <a:solidFill>
                  <a:schemeClr val="bg1"/>
                </a:solidFill>
                <a:cs typeface="+mn-ea"/>
                <a:sym typeface="+mn-lt"/>
              </a:rPr>
              <a:t>PART .04</a:t>
            </a:r>
            <a:endParaRPr lang="zh-CN" altLang="en-US">
              <a:solidFill>
                <a:schemeClr val="bg1"/>
              </a:solidFill>
            </a:endParaRPr>
          </a:p>
        </p:txBody>
      </p:sp>
      <p:sp>
        <p:nvSpPr>
          <p:cNvPr id="3" name="矩形 2"/>
          <p:cNvSpPr/>
          <p:nvPr/>
        </p:nvSpPr>
        <p:spPr>
          <a:xfrm>
            <a:off x="3868360" y="4305019"/>
            <a:ext cx="2566324" cy="436275"/>
          </a:xfrm>
          <a:prstGeom prst="rect">
            <a:avLst/>
          </a:prstGeom>
          <a:solidFill>
            <a:schemeClr val="accent1">
              <a:lumMod val="50000"/>
              <a:alpha val="66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2126776" y="3015638"/>
            <a:ext cx="2566324" cy="436275"/>
          </a:xfrm>
          <a:prstGeom prst="rect">
            <a:avLst/>
          </a:prstGeom>
          <a:solidFill>
            <a:schemeClr val="accent1">
              <a:lumMod val="50000"/>
              <a:alpha val="66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4698599" y="1859795"/>
            <a:ext cx="2566324" cy="436275"/>
          </a:xfrm>
          <a:prstGeom prst="rect">
            <a:avLst/>
          </a:prstGeom>
          <a:solidFill>
            <a:schemeClr val="accent1">
              <a:lumMod val="50000"/>
              <a:alpha val="66000"/>
            </a:schemeClr>
          </a:solidFill>
          <a:ln>
            <a:noFill/>
          </a:ln>
          <a:effectLst>
            <a:outerShdw blurRad="38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ustDataLst>
      <p:tags r:id="rId1"/>
    </p:custDataLst>
  </p:cSld>
  <p:clrMapOvr>
    <a:masterClrMapping/>
  </p:clrMapOvr>
  <p:transition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strVal val="#ppt_w*0.70"/>
                                          </p:val>
                                        </p:tav>
                                        <p:tav tm="100000">
                                          <p:val>
                                            <p:strVal val="#ppt_w"/>
                                          </p:val>
                                        </p:tav>
                                      </p:tavLst>
                                    </p:anim>
                                    <p:anim calcmode="lin" valueType="num">
                                      <p:cBhvr>
                                        <p:cTn id="28" dur="1000" fill="hold"/>
                                        <p:tgtEl>
                                          <p:spTgt spid="11"/>
                                        </p:tgtEl>
                                        <p:attrNameLst>
                                          <p:attrName>ppt_h</p:attrName>
                                        </p:attrNameLst>
                                      </p:cBhvr>
                                      <p:tavLst>
                                        <p:tav tm="0">
                                          <p:val>
                                            <p:strVal val="#ppt_h"/>
                                          </p:val>
                                        </p:tav>
                                        <p:tav tm="100000">
                                          <p:val>
                                            <p:strVal val="#ppt_h"/>
                                          </p:val>
                                        </p:tav>
                                      </p:tavLst>
                                    </p:anim>
                                    <p:animEffect transition="in" filter="fade">
                                      <p:cBhvr>
                                        <p:cTn id="29" dur="1000"/>
                                        <p:tgtEl>
                                          <p:spTgt spid="11"/>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1000" fill="hold"/>
                                        <p:tgtEl>
                                          <p:spTgt spid="9"/>
                                        </p:tgtEl>
                                        <p:attrNameLst>
                                          <p:attrName>ppt_w</p:attrName>
                                        </p:attrNameLst>
                                      </p:cBhvr>
                                      <p:tavLst>
                                        <p:tav tm="0">
                                          <p:val>
                                            <p:strVal val="#ppt_w*0.70"/>
                                          </p:val>
                                        </p:tav>
                                        <p:tav tm="100000">
                                          <p:val>
                                            <p:strVal val="#ppt_w"/>
                                          </p:val>
                                        </p:tav>
                                      </p:tavLst>
                                    </p:anim>
                                    <p:anim calcmode="lin" valueType="num">
                                      <p:cBhvr>
                                        <p:cTn id="38" dur="1000" fill="hold"/>
                                        <p:tgtEl>
                                          <p:spTgt spid="9"/>
                                        </p:tgtEl>
                                        <p:attrNameLst>
                                          <p:attrName>ppt_h</p:attrName>
                                        </p:attrNameLst>
                                      </p:cBhvr>
                                      <p:tavLst>
                                        <p:tav tm="0">
                                          <p:val>
                                            <p:strVal val="#ppt_h"/>
                                          </p:val>
                                        </p:tav>
                                        <p:tav tm="100000">
                                          <p:val>
                                            <p:strVal val="#ppt_h"/>
                                          </p:val>
                                        </p:tav>
                                      </p:tavLst>
                                    </p:anim>
                                    <p:animEffect transition="in" filter="fade">
                                      <p:cBhvr>
                                        <p:cTn id="39" dur="1000"/>
                                        <p:tgtEl>
                                          <p:spTgt spid="9"/>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1000" fill="hold"/>
                                        <p:tgtEl>
                                          <p:spTgt spid="6"/>
                                        </p:tgtEl>
                                        <p:attrNameLst>
                                          <p:attrName>ppt_w</p:attrName>
                                        </p:attrNameLst>
                                      </p:cBhvr>
                                      <p:tavLst>
                                        <p:tav tm="0">
                                          <p:val>
                                            <p:strVal val="#ppt_w*0.70"/>
                                          </p:val>
                                        </p:tav>
                                        <p:tav tm="100000">
                                          <p:val>
                                            <p:strVal val="#ppt_w"/>
                                          </p:val>
                                        </p:tav>
                                      </p:tavLst>
                                    </p:anim>
                                    <p:anim calcmode="lin" valueType="num">
                                      <p:cBhvr>
                                        <p:cTn id="43" dur="1000" fill="hold"/>
                                        <p:tgtEl>
                                          <p:spTgt spid="6"/>
                                        </p:tgtEl>
                                        <p:attrNameLst>
                                          <p:attrName>ppt_h</p:attrName>
                                        </p:attrNameLst>
                                      </p:cBhvr>
                                      <p:tavLst>
                                        <p:tav tm="0">
                                          <p:val>
                                            <p:strVal val="#ppt_h"/>
                                          </p:val>
                                        </p:tav>
                                        <p:tav tm="100000">
                                          <p:val>
                                            <p:strVal val="#ppt_h"/>
                                          </p:val>
                                        </p:tav>
                                      </p:tavLst>
                                    </p:anim>
                                    <p:animEffect transition="in" filter="fade">
                                      <p:cBhvr>
                                        <p:cTn id="44" dur="1000"/>
                                        <p:tgtEl>
                                          <p:spTgt spid="6"/>
                                        </p:tgtEl>
                                      </p:cBhvr>
                                    </p:animEffect>
                                  </p:childTnLst>
                                </p:cTn>
                              </p:par>
                              <p:par>
                                <p:cTn id="45" presetID="55"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p:cTn id="47" dur="1000" fill="hold"/>
                                        <p:tgtEl>
                                          <p:spTgt spid="16"/>
                                        </p:tgtEl>
                                        <p:attrNameLst>
                                          <p:attrName>ppt_w</p:attrName>
                                        </p:attrNameLst>
                                      </p:cBhvr>
                                      <p:tavLst>
                                        <p:tav tm="0">
                                          <p:val>
                                            <p:strVal val="#ppt_w*0.70"/>
                                          </p:val>
                                        </p:tav>
                                        <p:tav tm="100000">
                                          <p:val>
                                            <p:strVal val="#ppt_w"/>
                                          </p:val>
                                        </p:tav>
                                      </p:tavLst>
                                    </p:anim>
                                    <p:anim calcmode="lin" valueType="num">
                                      <p:cBhvr>
                                        <p:cTn id="48" dur="1000" fill="hold"/>
                                        <p:tgtEl>
                                          <p:spTgt spid="16"/>
                                        </p:tgtEl>
                                        <p:attrNameLst>
                                          <p:attrName>ppt_h</p:attrName>
                                        </p:attrNameLst>
                                      </p:cBhvr>
                                      <p:tavLst>
                                        <p:tav tm="0">
                                          <p:val>
                                            <p:strVal val="#ppt_h"/>
                                          </p:val>
                                        </p:tav>
                                        <p:tav tm="100000">
                                          <p:val>
                                            <p:strVal val="#ppt_h"/>
                                          </p:val>
                                        </p:tav>
                                      </p:tavLst>
                                    </p:anim>
                                    <p:animEffect transition="in" filter="fade">
                                      <p:cBhvr>
                                        <p:cTn id="49" dur="1000"/>
                                        <p:tgtEl>
                                          <p:spTgt spid="16"/>
                                        </p:tgtEl>
                                      </p:cBhvr>
                                    </p:animEffect>
                                  </p:childTnLst>
                                </p:cTn>
                              </p:par>
                            </p:childTnLst>
                          </p:cTn>
                        </p:par>
                        <p:par>
                          <p:cTn id="50" fill="hold">
                            <p:stCondLst>
                              <p:cond delay="1000"/>
                            </p:stCondLst>
                            <p:childTnLst>
                              <p:par>
                                <p:cTn id="51" presetID="3" presetClass="entr" presetSubtype="10"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cTn>
                              </p:par>
                              <p:par>
                                <p:cTn id="54" presetID="47"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1000"/>
                                        <p:tgtEl>
                                          <p:spTgt spid="31"/>
                                        </p:tgtEl>
                                      </p:cBhvr>
                                    </p:animEffect>
                                    <p:anim calcmode="lin" valueType="num">
                                      <p:cBhvr>
                                        <p:cTn id="57" dur="1000" fill="hold"/>
                                        <p:tgtEl>
                                          <p:spTgt spid="31"/>
                                        </p:tgtEl>
                                        <p:attrNameLst>
                                          <p:attrName>ppt_x</p:attrName>
                                        </p:attrNameLst>
                                      </p:cBhvr>
                                      <p:tavLst>
                                        <p:tav tm="0">
                                          <p:val>
                                            <p:strVal val="#ppt_x"/>
                                          </p:val>
                                        </p:tav>
                                        <p:tav tm="100000">
                                          <p:val>
                                            <p:strVal val="#ppt_x"/>
                                          </p:val>
                                        </p:tav>
                                      </p:tavLst>
                                    </p:anim>
                                    <p:anim calcmode="lin" valueType="num">
                                      <p:cBhvr>
                                        <p:cTn id="58" dur="1000" fill="hold"/>
                                        <p:tgtEl>
                                          <p:spTgt spid="31"/>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47"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p:bldP spid="11" grpId="0"/>
      <p:bldP spid="12" grpId="0" bldLvl="0" animBg="1"/>
      <p:bldP spid="13" grpId="0"/>
      <p:bldP spid="14" grpId="0"/>
      <p:bldP spid="16" grpId="0" bldLvl="0" animBg="1"/>
      <p:bldP spid="6" grpId="0"/>
      <p:bldP spid="7" grpId="0" bldLvl="0" animBg="1"/>
      <p:bldP spid="31"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Y5MjE3NTUwYmZlNWJiN2JmN2ZmNTMwYjNiODJjNz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第一PPT，www.1ppt.com">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aufbqqkd">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ajorFont>
      <a:minorFont>
        <a:latin typeface="字魂58号-创中黑"/>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ajorFont>
      <a:minorFont>
        <a:latin typeface="字魂58号-创中黑"/>
        <a:ea typeface=""/>
        <a:cs typeface=""/>
        <a:font script="Jpan" typeface="ＭＳ Ｐゴシック"/>
        <a:font script="Hang" typeface="맑은 고딕"/>
        <a:font script="Hans" typeface="字魂58号-创中黑"/>
        <a:font script="Hant" typeface="新細明體"/>
        <a:font script="Arab" typeface="字魂58号-创中黑"/>
        <a:font script="Hebr" typeface="字魂58号-创中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8号-创中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TotalTime>
  <Words>943</Words>
  <Application>Microsoft Office PowerPoint</Application>
  <PresentationFormat>宽屏</PresentationFormat>
  <Paragraphs>255</Paragraphs>
  <Slides>27</Slides>
  <Notes>9</Notes>
  <HiddenSlides>0</HiddenSlides>
  <MMClips>1</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27</vt:i4>
      </vt:variant>
    </vt:vector>
  </HeadingPairs>
  <TitlesOfParts>
    <vt:vector size="34" baseType="lpstr">
      <vt:lpstr>微软雅黑</vt:lpstr>
      <vt:lpstr>字魂58号-创中黑</vt:lpstr>
      <vt:lpstr>Arial</vt:lpstr>
      <vt:lpstr>Times New Roman</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dc:title>
  <dc:creator>第一PPT</dc:creator>
  <cp:keywords>www.1ppt.com</cp:keywords>
  <dc:description>www.1ppt.com</dc:description>
  <cp:lastModifiedBy>昊辰 柴</cp:lastModifiedBy>
  <cp:revision>27</cp:revision>
  <dcterms:created xsi:type="dcterms:W3CDTF">2019-06-19T02:08:00Z</dcterms:created>
  <dcterms:modified xsi:type="dcterms:W3CDTF">2024-07-14T19:24:02Z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739701513D3E447A9E5798405ABF9058_12</vt:lpwstr>
  </property>
  <property fmtid="{D5CDD505-2E9C-101B-9397-08002B2CF9AE}" pid="4" name="KSOSaveFontToCloudKey">
    <vt:lpwstr>0_btnclosed</vt:lpwstr>
  </property>
</Properties>
</file>